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uli" panose="020B0604020202020204" charset="0"/>
      <p:regular r:id="rId13"/>
    </p:embeddedFont>
    <p:embeddedFont>
      <p:font typeface="Muli Semi-Bold" panose="020B0604020202020204" charset="0"/>
      <p:regular r:id="rId14"/>
    </p:embeddedFont>
    <p:embeddedFont>
      <p:font typeface="Muli Ultra-Bold" panose="020B0604020202020204" charset="0"/>
      <p:regular r:id="rId15"/>
    </p:embeddedFont>
    <p:embeddedFont>
      <p:font typeface="Muli Ultra-Bold Italic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LimatanL/Kimia_farma_VIX" TargetMode="External"/><Relationship Id="rId1" Type="http://schemas.openxmlformats.org/officeDocument/2006/relationships/slideLayout" Target="../slideLayouts/slideLayout7.xml"/><Relationship Id="rId6" Type="http://schemas.openxmlformats.org/officeDocument/2006/relationships/hyperlink" Target="https://drive.google.com/file/d/1XujDlNYQu1eNhBb2TNqVeECchop0vlYY/view?usp=sharing" TargetMode="External"/><Relationship Id="rId5" Type="http://schemas.openxmlformats.org/officeDocument/2006/relationships/hyperlink" Target="https://github.com/LimatanL"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github.com/LimatanL"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hyperlink" Target="https://www.linkedin.com/in/limatanluviar/" TargetMode="External"/><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sp>
        <p:nvSpPr>
          <p:cNvPr id="2" name="Freeform 2"/>
          <p:cNvSpPr/>
          <p:nvPr/>
        </p:nvSpPr>
        <p:spPr>
          <a:xfrm>
            <a:off x="9144000" y="2256226"/>
            <a:ext cx="7471645" cy="7509191"/>
          </a:xfrm>
          <a:custGeom>
            <a:avLst/>
            <a:gdLst/>
            <a:ahLst/>
            <a:cxnLst/>
            <a:rect l="l" t="t" r="r" b="b"/>
            <a:pathLst>
              <a:path w="7471645" h="7509191">
                <a:moveTo>
                  <a:pt x="0" y="0"/>
                </a:moveTo>
                <a:lnTo>
                  <a:pt x="7471645" y="0"/>
                </a:lnTo>
                <a:lnTo>
                  <a:pt x="7471645" y="7509191"/>
                </a:lnTo>
                <a:lnTo>
                  <a:pt x="0" y="7509191"/>
                </a:lnTo>
                <a:lnTo>
                  <a:pt x="0" y="0"/>
                </a:lnTo>
                <a:close/>
              </a:path>
            </a:pathLst>
          </a:custGeom>
          <a:blipFill>
            <a:blip r:embed="rId2"/>
            <a:stretch>
              <a:fillRect/>
            </a:stretch>
          </a:blipFill>
        </p:spPr>
      </p:sp>
      <p:sp>
        <p:nvSpPr>
          <p:cNvPr id="3" name="TextBox 3"/>
          <p:cNvSpPr txBox="1"/>
          <p:nvPr/>
        </p:nvSpPr>
        <p:spPr>
          <a:xfrm>
            <a:off x="1028700" y="7759819"/>
            <a:ext cx="4614588" cy="1186655"/>
          </a:xfrm>
          <a:prstGeom prst="rect">
            <a:avLst/>
          </a:prstGeom>
        </p:spPr>
        <p:txBody>
          <a:bodyPr lIns="0" tIns="0" rIns="0" bIns="0" rtlCol="0" anchor="t">
            <a:spAutoFit/>
          </a:bodyPr>
          <a:lstStyle/>
          <a:p>
            <a:pPr>
              <a:lnSpc>
                <a:spcPts val="4882"/>
              </a:lnSpc>
            </a:pPr>
            <a:r>
              <a:rPr lang="en-US" sz="3487">
                <a:solidFill>
                  <a:srgbClr val="9FE7F5"/>
                </a:solidFill>
                <a:latin typeface="Muli"/>
              </a:rPr>
              <a:t>Presented by</a:t>
            </a:r>
          </a:p>
          <a:p>
            <a:pPr>
              <a:lnSpc>
                <a:spcPts val="4882"/>
              </a:lnSpc>
            </a:pPr>
            <a:r>
              <a:rPr lang="en-US" sz="3487">
                <a:solidFill>
                  <a:srgbClr val="9FE7F5"/>
                </a:solidFill>
                <a:latin typeface="Muli"/>
              </a:rPr>
              <a:t>Limatan Luviar</a:t>
            </a:r>
          </a:p>
        </p:txBody>
      </p:sp>
      <p:grpSp>
        <p:nvGrpSpPr>
          <p:cNvPr id="4" name="Group 4"/>
          <p:cNvGrpSpPr/>
          <p:nvPr/>
        </p:nvGrpSpPr>
        <p:grpSpPr>
          <a:xfrm>
            <a:off x="1028700" y="2273676"/>
            <a:ext cx="7853903" cy="5291843"/>
            <a:chOff x="0" y="0"/>
            <a:chExt cx="10471870" cy="7055791"/>
          </a:xfrm>
        </p:grpSpPr>
        <p:sp>
          <p:nvSpPr>
            <p:cNvPr id="5" name="TextBox 5"/>
            <p:cNvSpPr txBox="1"/>
            <p:nvPr/>
          </p:nvSpPr>
          <p:spPr>
            <a:xfrm>
              <a:off x="0" y="1395648"/>
              <a:ext cx="9823561" cy="5660143"/>
            </a:xfrm>
            <a:prstGeom prst="rect">
              <a:avLst/>
            </a:prstGeom>
          </p:spPr>
          <p:txBody>
            <a:bodyPr lIns="0" tIns="0" rIns="0" bIns="0" rtlCol="0" anchor="t">
              <a:spAutoFit/>
            </a:bodyPr>
            <a:lstStyle/>
            <a:p>
              <a:pPr>
                <a:lnSpc>
                  <a:spcPts val="8370"/>
                </a:lnSpc>
              </a:pPr>
              <a:r>
                <a:rPr lang="en-US" sz="6975">
                  <a:solidFill>
                    <a:srgbClr val="F7AD19"/>
                  </a:solidFill>
                  <a:latin typeface="Muli Ultra-Bold"/>
                </a:rPr>
                <a:t>Analisis kinerja bisnis Kimia Farma Tahun 2020-2023</a:t>
              </a:r>
            </a:p>
          </p:txBody>
        </p:sp>
        <p:sp>
          <p:nvSpPr>
            <p:cNvPr id="6" name="TextBox 6"/>
            <p:cNvSpPr txBox="1"/>
            <p:nvPr/>
          </p:nvSpPr>
          <p:spPr>
            <a:xfrm>
              <a:off x="0" y="-76200"/>
              <a:ext cx="10471870" cy="821328"/>
            </a:xfrm>
            <a:prstGeom prst="rect">
              <a:avLst/>
            </a:prstGeom>
          </p:spPr>
          <p:txBody>
            <a:bodyPr lIns="0" tIns="0" rIns="0" bIns="0" rtlCol="0" anchor="t">
              <a:spAutoFit/>
            </a:bodyPr>
            <a:lstStyle/>
            <a:p>
              <a:pPr>
                <a:lnSpc>
                  <a:spcPts val="5208"/>
                </a:lnSpc>
              </a:pPr>
              <a:r>
                <a:rPr lang="en-US" sz="3720">
                  <a:solidFill>
                    <a:srgbClr val="9FE7F5"/>
                  </a:solidFill>
                  <a:latin typeface="Muli Ultra-Bold"/>
                </a:rPr>
                <a:t>Kimia Farma - Big Data Analytics</a:t>
              </a:r>
            </a:p>
          </p:txBody>
        </p:sp>
      </p:grpSp>
      <p:grpSp>
        <p:nvGrpSpPr>
          <p:cNvPr id="7" name="Group 7"/>
          <p:cNvGrpSpPr/>
          <p:nvPr/>
        </p:nvGrpSpPr>
        <p:grpSpPr>
          <a:xfrm>
            <a:off x="8882603" y="145407"/>
            <a:ext cx="9144000" cy="2128269"/>
            <a:chOff x="0" y="0"/>
            <a:chExt cx="12192000" cy="2837692"/>
          </a:xfrm>
        </p:grpSpPr>
        <p:sp>
          <p:nvSpPr>
            <p:cNvPr id="8" name="Freeform 8"/>
            <p:cNvSpPr/>
            <p:nvPr/>
          </p:nvSpPr>
          <p:spPr>
            <a:xfrm>
              <a:off x="7278261" y="76979"/>
              <a:ext cx="4913739" cy="1764393"/>
            </a:xfrm>
            <a:custGeom>
              <a:avLst/>
              <a:gdLst/>
              <a:ahLst/>
              <a:cxnLst/>
              <a:rect l="l" t="t" r="r" b="b"/>
              <a:pathLst>
                <a:path w="4913739" h="1764393">
                  <a:moveTo>
                    <a:pt x="0" y="0"/>
                  </a:moveTo>
                  <a:lnTo>
                    <a:pt x="4913739" y="0"/>
                  </a:lnTo>
                  <a:lnTo>
                    <a:pt x="4913739" y="1764393"/>
                  </a:lnTo>
                  <a:lnTo>
                    <a:pt x="0" y="1764393"/>
                  </a:lnTo>
                  <a:lnTo>
                    <a:pt x="0" y="0"/>
                  </a:lnTo>
                  <a:close/>
                </a:path>
              </a:pathLst>
            </a:custGeom>
            <a:blipFill>
              <a:blip r:embed="rId3"/>
              <a:stretch>
                <a:fillRect/>
              </a:stretch>
            </a:blipFill>
          </p:spPr>
        </p:sp>
        <p:sp>
          <p:nvSpPr>
            <p:cNvPr id="9" name="Freeform 9"/>
            <p:cNvSpPr/>
            <p:nvPr/>
          </p:nvSpPr>
          <p:spPr>
            <a:xfrm>
              <a:off x="0" y="0"/>
              <a:ext cx="5208747" cy="1992912"/>
            </a:xfrm>
            <a:custGeom>
              <a:avLst/>
              <a:gdLst/>
              <a:ahLst/>
              <a:cxnLst/>
              <a:rect l="l" t="t" r="r" b="b"/>
              <a:pathLst>
                <a:path w="5208747" h="1992912">
                  <a:moveTo>
                    <a:pt x="0" y="0"/>
                  </a:moveTo>
                  <a:lnTo>
                    <a:pt x="5208747" y="0"/>
                  </a:lnTo>
                  <a:lnTo>
                    <a:pt x="5208747" y="1992912"/>
                  </a:lnTo>
                  <a:lnTo>
                    <a:pt x="0" y="1992912"/>
                  </a:lnTo>
                  <a:lnTo>
                    <a:pt x="0" y="0"/>
                  </a:lnTo>
                  <a:close/>
                </a:path>
              </a:pathLst>
            </a:custGeom>
            <a:blipFill>
              <a:blip r:embed="rId4"/>
              <a:stretch>
                <a:fillRect/>
              </a:stretch>
            </a:blipFill>
          </p:spPr>
        </p:sp>
        <p:sp>
          <p:nvSpPr>
            <p:cNvPr id="10" name="Freeform 10"/>
            <p:cNvSpPr/>
            <p:nvPr/>
          </p:nvSpPr>
          <p:spPr>
            <a:xfrm>
              <a:off x="4911366" y="76979"/>
              <a:ext cx="2369268" cy="2760713"/>
            </a:xfrm>
            <a:custGeom>
              <a:avLst/>
              <a:gdLst/>
              <a:ahLst/>
              <a:cxnLst/>
              <a:rect l="l" t="t" r="r" b="b"/>
              <a:pathLst>
                <a:path w="2369268" h="2760713">
                  <a:moveTo>
                    <a:pt x="0" y="0"/>
                  </a:moveTo>
                  <a:lnTo>
                    <a:pt x="2369268" y="0"/>
                  </a:lnTo>
                  <a:lnTo>
                    <a:pt x="2369268" y="2760713"/>
                  </a:lnTo>
                  <a:lnTo>
                    <a:pt x="0" y="2760713"/>
                  </a:lnTo>
                  <a:lnTo>
                    <a:pt x="0" y="0"/>
                  </a:lnTo>
                  <a:close/>
                </a:path>
              </a:pathLst>
            </a:custGeom>
            <a:blipFill>
              <a:blip r:embed="rId5"/>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3063954" y="2122975"/>
            <a:ext cx="12160093" cy="6041050"/>
            <a:chOff x="0" y="0"/>
            <a:chExt cx="9728074" cy="4832840"/>
          </a:xfrm>
        </p:grpSpPr>
        <p:sp>
          <p:nvSpPr>
            <p:cNvPr id="3" name="Freeform 3"/>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E8872A"/>
            </a:solidFill>
          </p:spPr>
        </p:sp>
      </p:grpSp>
      <p:sp>
        <p:nvSpPr>
          <p:cNvPr id="4" name="TextBox 4"/>
          <p:cNvSpPr txBox="1"/>
          <p:nvPr/>
        </p:nvSpPr>
        <p:spPr>
          <a:xfrm>
            <a:off x="3063954" y="4686016"/>
            <a:ext cx="6080046" cy="1371600"/>
          </a:xfrm>
          <a:prstGeom prst="rect">
            <a:avLst/>
          </a:prstGeom>
        </p:spPr>
        <p:txBody>
          <a:bodyPr lIns="0" tIns="0" rIns="0" bIns="0" rtlCol="0" anchor="t">
            <a:spAutoFit/>
          </a:bodyPr>
          <a:lstStyle/>
          <a:p>
            <a:pPr algn="ctr">
              <a:lnSpc>
                <a:spcPts val="3600"/>
              </a:lnSpc>
            </a:pPr>
            <a:r>
              <a:rPr lang="en-US" sz="3000">
                <a:solidFill>
                  <a:srgbClr val="040404"/>
                </a:solidFill>
                <a:latin typeface="Muli Ultra-Bold"/>
              </a:rPr>
              <a:t>Github:</a:t>
            </a:r>
          </a:p>
          <a:p>
            <a:pPr algn="ctr">
              <a:lnSpc>
                <a:spcPts val="3600"/>
              </a:lnSpc>
            </a:pPr>
            <a:r>
              <a:rPr lang="en-US" sz="3000">
                <a:solidFill>
                  <a:srgbClr val="040404"/>
                </a:solidFill>
                <a:latin typeface="Muli Ultra-Bold"/>
                <a:hlinkClick r:id="rId2" tooltip="https://github.com/LimatanL/Kimia_farma_VIX"/>
              </a:rPr>
              <a:t>https://github.com/LimatanL/Kimia_farma_VIX</a:t>
            </a:r>
          </a:p>
        </p:txBody>
      </p:sp>
      <p:sp>
        <p:nvSpPr>
          <p:cNvPr id="5" name="Freeform 5"/>
          <p:cNvSpPr/>
          <p:nvPr/>
        </p:nvSpPr>
        <p:spPr>
          <a:xfrm>
            <a:off x="2470041" y="2784527"/>
            <a:ext cx="2223383" cy="771699"/>
          </a:xfrm>
          <a:custGeom>
            <a:avLst/>
            <a:gdLst/>
            <a:ahLst/>
            <a:cxnLst/>
            <a:rect l="l" t="t" r="r" b="b"/>
            <a:pathLst>
              <a:path w="2223383" h="771699">
                <a:moveTo>
                  <a:pt x="0" y="0"/>
                </a:moveTo>
                <a:lnTo>
                  <a:pt x="2223383" y="0"/>
                </a:lnTo>
                <a:lnTo>
                  <a:pt x="2223383" y="771699"/>
                </a:lnTo>
                <a:lnTo>
                  <a:pt x="0" y="771699"/>
                </a:lnTo>
                <a:lnTo>
                  <a:pt x="0" y="0"/>
                </a:lnTo>
                <a:close/>
              </a:path>
            </a:pathLst>
          </a:custGeom>
          <a:blipFill>
            <a:blip r:embed="rId3">
              <a:alphaModFix amt="21999"/>
            </a:blip>
            <a:stretch>
              <a:fillRect/>
            </a:stretch>
          </a:blipFill>
        </p:spPr>
      </p:sp>
      <p:sp>
        <p:nvSpPr>
          <p:cNvPr id="6" name="Freeform 6"/>
          <p:cNvSpPr/>
          <p:nvPr/>
        </p:nvSpPr>
        <p:spPr>
          <a:xfrm rot="-1251902">
            <a:off x="2297276" y="1924267"/>
            <a:ext cx="2945311" cy="1144990"/>
          </a:xfrm>
          <a:custGeom>
            <a:avLst/>
            <a:gdLst/>
            <a:ahLst/>
            <a:cxnLst/>
            <a:rect l="l" t="t" r="r" b="b"/>
            <a:pathLst>
              <a:path w="2945311" h="1144990">
                <a:moveTo>
                  <a:pt x="0" y="0"/>
                </a:moveTo>
                <a:lnTo>
                  <a:pt x="2945311" y="0"/>
                </a:lnTo>
                <a:lnTo>
                  <a:pt x="2945311" y="1144990"/>
                </a:lnTo>
                <a:lnTo>
                  <a:pt x="0" y="1144990"/>
                </a:lnTo>
                <a:lnTo>
                  <a:pt x="0" y="0"/>
                </a:lnTo>
                <a:close/>
              </a:path>
            </a:pathLst>
          </a:custGeom>
          <a:blipFill>
            <a:blip r:embed="rId4"/>
            <a:stretch>
              <a:fillRect/>
            </a:stretch>
          </a:blipFill>
        </p:spPr>
      </p:sp>
      <p:sp>
        <p:nvSpPr>
          <p:cNvPr id="7" name="TextBox 7"/>
          <p:cNvSpPr txBox="1"/>
          <p:nvPr/>
        </p:nvSpPr>
        <p:spPr>
          <a:xfrm>
            <a:off x="9144000" y="4686016"/>
            <a:ext cx="6080046" cy="1828800"/>
          </a:xfrm>
          <a:prstGeom prst="rect">
            <a:avLst/>
          </a:prstGeom>
        </p:spPr>
        <p:txBody>
          <a:bodyPr lIns="0" tIns="0" rIns="0" bIns="0" rtlCol="0" anchor="t">
            <a:spAutoFit/>
          </a:bodyPr>
          <a:lstStyle/>
          <a:p>
            <a:pPr algn="ctr">
              <a:lnSpc>
                <a:spcPts val="3600"/>
              </a:lnSpc>
            </a:pPr>
            <a:r>
              <a:rPr lang="en-US" sz="3000" dirty="0">
                <a:solidFill>
                  <a:srgbClr val="040404"/>
                </a:solidFill>
                <a:latin typeface="Muli Ultra-Bold"/>
              </a:rPr>
              <a:t>Video:</a:t>
            </a:r>
            <a:r>
              <a:rPr lang="en-US" sz="3000" dirty="0">
                <a:solidFill>
                  <a:srgbClr val="040404"/>
                </a:solidFill>
                <a:latin typeface="Muli Ultra-Bold"/>
                <a:hlinkClick r:id="rId5" tooltip="https://github.com/LimatanL"/>
              </a:rPr>
              <a:t> </a:t>
            </a:r>
            <a:r>
              <a:rPr lang="en-US" sz="3000" dirty="0">
                <a:solidFill>
                  <a:srgbClr val="040404"/>
                </a:solidFill>
                <a:latin typeface="Muli Ultra-Bold"/>
                <a:hlinkClick r:id="rId6" tooltip="https://github.com/LimatanL"/>
              </a:rPr>
              <a:t>https://drive.google.com/file/d/1XujDlNYQu1eNhBb2TNqVeECchop0vlYY/view?usp=sharing</a:t>
            </a:r>
            <a:endParaRPr lang="en-US" sz="3000" dirty="0">
              <a:solidFill>
                <a:srgbClr val="040404"/>
              </a:solidFill>
              <a:latin typeface="Muli Ultra-Bold"/>
              <a:hlinkClick r:id="rId5" tooltip="https://github.com/LimatanL"/>
            </a:endParaRPr>
          </a:p>
        </p:txBody>
      </p:sp>
      <p:sp>
        <p:nvSpPr>
          <p:cNvPr id="8" name="TextBox 8"/>
          <p:cNvSpPr txBox="1"/>
          <p:nvPr/>
        </p:nvSpPr>
        <p:spPr>
          <a:xfrm>
            <a:off x="4908869" y="2356076"/>
            <a:ext cx="8470263" cy="1200150"/>
          </a:xfrm>
          <a:prstGeom prst="rect">
            <a:avLst/>
          </a:prstGeom>
        </p:spPr>
        <p:txBody>
          <a:bodyPr lIns="0" tIns="0" rIns="0" bIns="0" rtlCol="0" anchor="t">
            <a:spAutoFit/>
          </a:bodyPr>
          <a:lstStyle/>
          <a:p>
            <a:pPr algn="ctr">
              <a:lnSpc>
                <a:spcPts val="9480"/>
              </a:lnSpc>
            </a:pPr>
            <a:r>
              <a:rPr lang="en-US" sz="7900">
                <a:solidFill>
                  <a:srgbClr val="040404"/>
                </a:solidFill>
                <a:latin typeface="Muli Ultra-Bold"/>
              </a:rPr>
              <a:t>Information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3063954" y="2122975"/>
            <a:ext cx="12160093" cy="6041050"/>
            <a:chOff x="0" y="0"/>
            <a:chExt cx="9728074" cy="4832840"/>
          </a:xfrm>
        </p:grpSpPr>
        <p:sp>
          <p:nvSpPr>
            <p:cNvPr id="3" name="Freeform 3"/>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E8872A"/>
            </a:solidFill>
          </p:spPr>
        </p:sp>
      </p:grpSp>
      <p:sp>
        <p:nvSpPr>
          <p:cNvPr id="4" name="TextBox 4"/>
          <p:cNvSpPr txBox="1"/>
          <p:nvPr/>
        </p:nvSpPr>
        <p:spPr>
          <a:xfrm>
            <a:off x="4908869" y="3556226"/>
            <a:ext cx="8470263" cy="1200150"/>
          </a:xfrm>
          <a:prstGeom prst="rect">
            <a:avLst/>
          </a:prstGeom>
        </p:spPr>
        <p:txBody>
          <a:bodyPr lIns="0" tIns="0" rIns="0" bIns="0" rtlCol="0" anchor="t">
            <a:spAutoFit/>
          </a:bodyPr>
          <a:lstStyle/>
          <a:p>
            <a:pPr algn="ctr">
              <a:lnSpc>
                <a:spcPts val="9480"/>
              </a:lnSpc>
            </a:pPr>
            <a:r>
              <a:rPr lang="en-US" sz="7900">
                <a:solidFill>
                  <a:srgbClr val="040404"/>
                </a:solidFill>
                <a:latin typeface="Muli Ultra-Bold"/>
              </a:rPr>
              <a:t>THANK YOU!</a:t>
            </a:r>
          </a:p>
        </p:txBody>
      </p:sp>
      <p:sp>
        <p:nvSpPr>
          <p:cNvPr id="5" name="TextBox 5"/>
          <p:cNvSpPr txBox="1"/>
          <p:nvPr/>
        </p:nvSpPr>
        <p:spPr>
          <a:xfrm>
            <a:off x="4908869" y="5143500"/>
            <a:ext cx="8470263" cy="361950"/>
          </a:xfrm>
          <a:prstGeom prst="rect">
            <a:avLst/>
          </a:prstGeom>
        </p:spPr>
        <p:txBody>
          <a:bodyPr lIns="0" tIns="0" rIns="0" bIns="0" rtlCol="0" anchor="t">
            <a:spAutoFit/>
          </a:bodyPr>
          <a:lstStyle/>
          <a:p>
            <a:pPr algn="ctr">
              <a:lnSpc>
                <a:spcPts val="2879"/>
              </a:lnSpc>
            </a:pPr>
            <a:r>
              <a:rPr lang="en-US" sz="2400">
                <a:solidFill>
                  <a:srgbClr val="202020"/>
                </a:solidFill>
                <a:latin typeface="Muli Semi-Bold"/>
              </a:rPr>
              <a:t>Presentasi oleh: Limatan Luviar</a:t>
            </a:r>
          </a:p>
        </p:txBody>
      </p:sp>
      <p:sp>
        <p:nvSpPr>
          <p:cNvPr id="6" name="Freeform 6"/>
          <p:cNvSpPr/>
          <p:nvPr/>
        </p:nvSpPr>
        <p:spPr>
          <a:xfrm>
            <a:off x="2470041" y="2784527"/>
            <a:ext cx="2223383" cy="771699"/>
          </a:xfrm>
          <a:custGeom>
            <a:avLst/>
            <a:gdLst/>
            <a:ahLst/>
            <a:cxnLst/>
            <a:rect l="l" t="t" r="r" b="b"/>
            <a:pathLst>
              <a:path w="2223383" h="771699">
                <a:moveTo>
                  <a:pt x="0" y="0"/>
                </a:moveTo>
                <a:lnTo>
                  <a:pt x="2223383" y="0"/>
                </a:lnTo>
                <a:lnTo>
                  <a:pt x="2223383" y="771699"/>
                </a:lnTo>
                <a:lnTo>
                  <a:pt x="0" y="771699"/>
                </a:lnTo>
                <a:lnTo>
                  <a:pt x="0" y="0"/>
                </a:lnTo>
                <a:close/>
              </a:path>
            </a:pathLst>
          </a:custGeom>
          <a:blipFill>
            <a:blip r:embed="rId2">
              <a:alphaModFix amt="21999"/>
            </a:blip>
            <a:stretch>
              <a:fillRect/>
            </a:stretch>
          </a:blipFill>
        </p:spPr>
      </p:sp>
      <p:sp>
        <p:nvSpPr>
          <p:cNvPr id="7" name="Freeform 7"/>
          <p:cNvSpPr/>
          <p:nvPr/>
        </p:nvSpPr>
        <p:spPr>
          <a:xfrm rot="-1251902">
            <a:off x="2297276" y="1924267"/>
            <a:ext cx="2945311" cy="1144990"/>
          </a:xfrm>
          <a:custGeom>
            <a:avLst/>
            <a:gdLst/>
            <a:ahLst/>
            <a:cxnLst/>
            <a:rect l="l" t="t" r="r" b="b"/>
            <a:pathLst>
              <a:path w="2945311" h="1144990">
                <a:moveTo>
                  <a:pt x="0" y="0"/>
                </a:moveTo>
                <a:lnTo>
                  <a:pt x="2945311" y="0"/>
                </a:lnTo>
                <a:lnTo>
                  <a:pt x="2945311" y="1144990"/>
                </a:lnTo>
                <a:lnTo>
                  <a:pt x="0" y="1144990"/>
                </a:lnTo>
                <a:lnTo>
                  <a:pt x="0" y="0"/>
                </a:lnTo>
                <a:close/>
              </a:path>
            </a:pathLst>
          </a:custGeom>
          <a:blipFill>
            <a:blip r:embed="rId3"/>
            <a:stretch>
              <a:fillRect/>
            </a:stretch>
          </a:blipFill>
        </p:spPr>
      </p:sp>
      <p:sp>
        <p:nvSpPr>
          <p:cNvPr id="8" name="Freeform 8"/>
          <p:cNvSpPr/>
          <p:nvPr/>
        </p:nvSpPr>
        <p:spPr>
          <a:xfrm>
            <a:off x="5486400" y="7415678"/>
            <a:ext cx="7315200" cy="3209544"/>
          </a:xfrm>
          <a:custGeom>
            <a:avLst/>
            <a:gdLst/>
            <a:ahLst/>
            <a:cxnLst/>
            <a:rect l="l" t="t" r="r" b="b"/>
            <a:pathLst>
              <a:path w="7315200" h="3209544">
                <a:moveTo>
                  <a:pt x="0" y="0"/>
                </a:moveTo>
                <a:lnTo>
                  <a:pt x="7315200" y="0"/>
                </a:lnTo>
                <a:lnTo>
                  <a:pt x="7315200" y="3209544"/>
                </a:lnTo>
                <a:lnTo>
                  <a:pt x="0" y="3209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Picture 9"/>
          <p:cNvPicPr>
            <a:picLocks noChangeAspect="1"/>
          </p:cNvPicPr>
          <p:nvPr/>
        </p:nvPicPr>
        <p:blipFill>
          <a:blip r:embed="rId6"/>
          <a:srcRect/>
          <a:stretch>
            <a:fillRect/>
          </a:stretch>
        </p:blipFill>
        <p:spPr>
          <a:xfrm>
            <a:off x="5173218" y="-1862470"/>
            <a:ext cx="7941564" cy="8229600"/>
          </a:xfrm>
          <a:prstGeom prst="rect">
            <a:avLst/>
          </a:prstGeom>
        </p:spPr>
      </p:pic>
      <p:grpSp>
        <p:nvGrpSpPr>
          <p:cNvPr id="10" name="Group 10"/>
          <p:cNvGrpSpPr/>
          <p:nvPr/>
        </p:nvGrpSpPr>
        <p:grpSpPr>
          <a:xfrm>
            <a:off x="5721426" y="5922039"/>
            <a:ext cx="6845148" cy="1593210"/>
            <a:chOff x="0" y="0"/>
            <a:chExt cx="9126864" cy="2124280"/>
          </a:xfrm>
        </p:grpSpPr>
        <p:sp>
          <p:nvSpPr>
            <p:cNvPr id="11" name="Freeform 11"/>
            <p:cNvSpPr/>
            <p:nvPr/>
          </p:nvSpPr>
          <p:spPr>
            <a:xfrm>
              <a:off x="5448466" y="57626"/>
              <a:ext cx="3678398" cy="1320815"/>
            </a:xfrm>
            <a:custGeom>
              <a:avLst/>
              <a:gdLst/>
              <a:ahLst/>
              <a:cxnLst/>
              <a:rect l="l" t="t" r="r" b="b"/>
              <a:pathLst>
                <a:path w="3678398" h="1320815">
                  <a:moveTo>
                    <a:pt x="0" y="0"/>
                  </a:moveTo>
                  <a:lnTo>
                    <a:pt x="3678398" y="0"/>
                  </a:lnTo>
                  <a:lnTo>
                    <a:pt x="3678398" y="1320815"/>
                  </a:lnTo>
                  <a:lnTo>
                    <a:pt x="0" y="1320815"/>
                  </a:lnTo>
                  <a:lnTo>
                    <a:pt x="0" y="0"/>
                  </a:lnTo>
                  <a:close/>
                </a:path>
              </a:pathLst>
            </a:custGeom>
            <a:blipFill>
              <a:blip r:embed="rId7"/>
              <a:stretch>
                <a:fillRect/>
              </a:stretch>
            </a:blipFill>
          </p:spPr>
        </p:sp>
        <p:sp>
          <p:nvSpPr>
            <p:cNvPr id="12" name="Freeform 12"/>
            <p:cNvSpPr/>
            <p:nvPr/>
          </p:nvSpPr>
          <p:spPr>
            <a:xfrm>
              <a:off x="0" y="0"/>
              <a:ext cx="3899239" cy="1491883"/>
            </a:xfrm>
            <a:custGeom>
              <a:avLst/>
              <a:gdLst/>
              <a:ahLst/>
              <a:cxnLst/>
              <a:rect l="l" t="t" r="r" b="b"/>
              <a:pathLst>
                <a:path w="3899239" h="1491883">
                  <a:moveTo>
                    <a:pt x="0" y="0"/>
                  </a:moveTo>
                  <a:lnTo>
                    <a:pt x="3899239" y="0"/>
                  </a:lnTo>
                  <a:lnTo>
                    <a:pt x="3899239" y="1491883"/>
                  </a:lnTo>
                  <a:lnTo>
                    <a:pt x="0" y="1491883"/>
                  </a:lnTo>
                  <a:lnTo>
                    <a:pt x="0" y="0"/>
                  </a:lnTo>
                  <a:close/>
                </a:path>
              </a:pathLst>
            </a:custGeom>
            <a:blipFill>
              <a:blip r:embed="rId8"/>
              <a:stretch>
                <a:fillRect/>
              </a:stretch>
            </a:blipFill>
          </p:spPr>
        </p:sp>
        <p:sp>
          <p:nvSpPr>
            <p:cNvPr id="13" name="Freeform 13"/>
            <p:cNvSpPr/>
            <p:nvPr/>
          </p:nvSpPr>
          <p:spPr>
            <a:xfrm>
              <a:off x="3676621" y="57626"/>
              <a:ext cx="1773621" cy="2066654"/>
            </a:xfrm>
            <a:custGeom>
              <a:avLst/>
              <a:gdLst/>
              <a:ahLst/>
              <a:cxnLst/>
              <a:rect l="l" t="t" r="r" b="b"/>
              <a:pathLst>
                <a:path w="1773621" h="2066654">
                  <a:moveTo>
                    <a:pt x="0" y="0"/>
                  </a:moveTo>
                  <a:lnTo>
                    <a:pt x="1773621" y="0"/>
                  </a:lnTo>
                  <a:lnTo>
                    <a:pt x="1773621" y="2066654"/>
                  </a:lnTo>
                  <a:lnTo>
                    <a:pt x="0" y="2066654"/>
                  </a:lnTo>
                  <a:lnTo>
                    <a:pt x="0" y="0"/>
                  </a:lnTo>
                  <a:close/>
                </a:path>
              </a:pathLst>
            </a:custGeom>
            <a:blipFill>
              <a:blip r:embed="rId9"/>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68584" cy="10287000"/>
            <a:chOff x="0" y="0"/>
            <a:chExt cx="2256746" cy="2709333"/>
          </a:xfrm>
        </p:grpSpPr>
        <p:sp>
          <p:nvSpPr>
            <p:cNvPr id="3" name="Freeform 3"/>
            <p:cNvSpPr/>
            <p:nvPr/>
          </p:nvSpPr>
          <p:spPr>
            <a:xfrm>
              <a:off x="0" y="0"/>
              <a:ext cx="2256746" cy="2709333"/>
            </a:xfrm>
            <a:custGeom>
              <a:avLst/>
              <a:gdLst/>
              <a:ahLst/>
              <a:cxnLst/>
              <a:rect l="l" t="t" r="r" b="b"/>
              <a:pathLst>
                <a:path w="2256746" h="2709333">
                  <a:moveTo>
                    <a:pt x="0" y="0"/>
                  </a:moveTo>
                  <a:lnTo>
                    <a:pt x="2256746" y="0"/>
                  </a:lnTo>
                  <a:lnTo>
                    <a:pt x="2256746" y="2709333"/>
                  </a:lnTo>
                  <a:lnTo>
                    <a:pt x="0" y="2709333"/>
                  </a:lnTo>
                  <a:close/>
                </a:path>
              </a:pathLst>
            </a:custGeom>
            <a:solidFill>
              <a:srgbClr val="9FE7F5"/>
            </a:solidFill>
          </p:spPr>
        </p:sp>
        <p:sp>
          <p:nvSpPr>
            <p:cNvPr id="4" name="TextBox 4"/>
            <p:cNvSpPr txBox="1"/>
            <p:nvPr/>
          </p:nvSpPr>
          <p:spPr>
            <a:xfrm>
              <a:off x="0" y="-47625"/>
              <a:ext cx="2256746"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26863" y="344819"/>
            <a:ext cx="5314857" cy="6481694"/>
            <a:chOff x="0" y="0"/>
            <a:chExt cx="7086476" cy="8642259"/>
          </a:xfrm>
        </p:grpSpPr>
        <p:grpSp>
          <p:nvGrpSpPr>
            <p:cNvPr id="6" name="Group 6"/>
            <p:cNvGrpSpPr/>
            <p:nvPr/>
          </p:nvGrpSpPr>
          <p:grpSpPr>
            <a:xfrm>
              <a:off x="0" y="0"/>
              <a:ext cx="7086476" cy="8642259"/>
              <a:chOff x="0" y="0"/>
              <a:chExt cx="1399798" cy="1707113"/>
            </a:xfrm>
          </p:grpSpPr>
          <p:sp>
            <p:nvSpPr>
              <p:cNvPr id="7" name="Freeform 7"/>
              <p:cNvSpPr/>
              <p:nvPr/>
            </p:nvSpPr>
            <p:spPr>
              <a:xfrm>
                <a:off x="0" y="0"/>
                <a:ext cx="1399798" cy="1707113"/>
              </a:xfrm>
              <a:custGeom>
                <a:avLst/>
                <a:gdLst/>
                <a:ahLst/>
                <a:cxnLst/>
                <a:rect l="l" t="t" r="r" b="b"/>
                <a:pathLst>
                  <a:path w="1399798" h="1707113">
                    <a:moveTo>
                      <a:pt x="0" y="0"/>
                    </a:moveTo>
                    <a:lnTo>
                      <a:pt x="1399798" y="0"/>
                    </a:lnTo>
                    <a:lnTo>
                      <a:pt x="1399798" y="1707113"/>
                    </a:lnTo>
                    <a:lnTo>
                      <a:pt x="0" y="1707113"/>
                    </a:lnTo>
                    <a:close/>
                  </a:path>
                </a:pathLst>
              </a:custGeom>
              <a:solidFill>
                <a:srgbClr val="E8872A"/>
              </a:solidFill>
            </p:spPr>
          </p:sp>
          <p:sp>
            <p:nvSpPr>
              <p:cNvPr id="8" name="TextBox 8"/>
              <p:cNvSpPr txBox="1"/>
              <p:nvPr/>
            </p:nvSpPr>
            <p:spPr>
              <a:xfrm>
                <a:off x="0" y="-47625"/>
                <a:ext cx="1399798" cy="1754738"/>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0" y="0"/>
              <a:ext cx="7086476" cy="8642259"/>
            </a:xfrm>
            <a:custGeom>
              <a:avLst/>
              <a:gdLst/>
              <a:ahLst/>
              <a:cxnLst/>
              <a:rect l="l" t="t" r="r" b="b"/>
              <a:pathLst>
                <a:path w="7086476" h="8642259">
                  <a:moveTo>
                    <a:pt x="0" y="0"/>
                  </a:moveTo>
                  <a:lnTo>
                    <a:pt x="7086476" y="0"/>
                  </a:lnTo>
                  <a:lnTo>
                    <a:pt x="7086476" y="8642259"/>
                  </a:lnTo>
                  <a:lnTo>
                    <a:pt x="0" y="8642259"/>
                  </a:lnTo>
                  <a:lnTo>
                    <a:pt x="0" y="0"/>
                  </a:lnTo>
                  <a:close/>
                </a:path>
              </a:pathLst>
            </a:custGeom>
            <a:blipFill>
              <a:blip r:embed="rId2"/>
              <a:stretch>
                <a:fillRect t="-34732" b="-11041"/>
              </a:stretch>
            </a:blipFill>
          </p:spPr>
        </p:sp>
      </p:grpSp>
      <p:sp>
        <p:nvSpPr>
          <p:cNvPr id="10" name="Freeform 10"/>
          <p:cNvSpPr/>
          <p:nvPr/>
        </p:nvSpPr>
        <p:spPr>
          <a:xfrm>
            <a:off x="1626863" y="8015980"/>
            <a:ext cx="517718" cy="440113"/>
          </a:xfrm>
          <a:custGeom>
            <a:avLst/>
            <a:gdLst/>
            <a:ahLst/>
            <a:cxnLst/>
            <a:rect l="l" t="t" r="r" b="b"/>
            <a:pathLst>
              <a:path w="517718" h="440113">
                <a:moveTo>
                  <a:pt x="0" y="0"/>
                </a:moveTo>
                <a:lnTo>
                  <a:pt x="517718" y="0"/>
                </a:lnTo>
                <a:lnTo>
                  <a:pt x="517718" y="440114"/>
                </a:lnTo>
                <a:lnTo>
                  <a:pt x="0" y="440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710398" y="7162098"/>
            <a:ext cx="354894" cy="517150"/>
          </a:xfrm>
          <a:custGeom>
            <a:avLst/>
            <a:gdLst/>
            <a:ahLst/>
            <a:cxnLst/>
            <a:rect l="l" t="t" r="r" b="b"/>
            <a:pathLst>
              <a:path w="354894" h="517150">
                <a:moveTo>
                  <a:pt x="0" y="0"/>
                </a:moveTo>
                <a:lnTo>
                  <a:pt x="354894" y="0"/>
                </a:lnTo>
                <a:lnTo>
                  <a:pt x="354894" y="517150"/>
                </a:lnTo>
                <a:lnTo>
                  <a:pt x="0" y="517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26863" y="8736337"/>
            <a:ext cx="521963" cy="521963"/>
          </a:xfrm>
          <a:custGeom>
            <a:avLst/>
            <a:gdLst/>
            <a:ahLst/>
            <a:cxnLst/>
            <a:rect l="l" t="t" r="r" b="b"/>
            <a:pathLst>
              <a:path w="521963" h="521963">
                <a:moveTo>
                  <a:pt x="0" y="0"/>
                </a:moveTo>
                <a:lnTo>
                  <a:pt x="521964" y="0"/>
                </a:lnTo>
                <a:lnTo>
                  <a:pt x="521964" y="521963"/>
                </a:lnTo>
                <a:lnTo>
                  <a:pt x="0" y="5219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626863" y="9534525"/>
            <a:ext cx="580463" cy="545635"/>
          </a:xfrm>
          <a:custGeom>
            <a:avLst/>
            <a:gdLst/>
            <a:ahLst/>
            <a:cxnLst/>
            <a:rect l="l" t="t" r="r" b="b"/>
            <a:pathLst>
              <a:path w="580463" h="545635">
                <a:moveTo>
                  <a:pt x="0" y="0"/>
                </a:moveTo>
                <a:lnTo>
                  <a:pt x="580464" y="0"/>
                </a:lnTo>
                <a:lnTo>
                  <a:pt x="580464" y="545635"/>
                </a:lnTo>
                <a:lnTo>
                  <a:pt x="0" y="5456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416039" y="8827569"/>
            <a:ext cx="3208426" cy="405318"/>
          </a:xfrm>
          <a:prstGeom prst="rect">
            <a:avLst/>
          </a:prstGeom>
        </p:spPr>
        <p:txBody>
          <a:bodyPr lIns="0" tIns="0" rIns="0" bIns="0" rtlCol="0" anchor="t">
            <a:spAutoFit/>
          </a:bodyPr>
          <a:lstStyle/>
          <a:p>
            <a:pPr>
              <a:lnSpc>
                <a:spcPts val="3384"/>
              </a:lnSpc>
            </a:pPr>
            <a:r>
              <a:rPr lang="en-US" sz="2417">
                <a:solidFill>
                  <a:srgbClr val="053F5C"/>
                </a:solidFill>
                <a:latin typeface="Muli"/>
                <a:hlinkClick r:id="rId11" tooltip="https://www.linkedin.com/in/limatanluviar/"/>
              </a:rPr>
              <a:t>Limatan Luviar</a:t>
            </a:r>
          </a:p>
        </p:txBody>
      </p:sp>
      <p:sp>
        <p:nvSpPr>
          <p:cNvPr id="15" name="TextBox 15"/>
          <p:cNvSpPr txBox="1"/>
          <p:nvPr/>
        </p:nvSpPr>
        <p:spPr>
          <a:xfrm>
            <a:off x="2416039" y="8057226"/>
            <a:ext cx="3881544" cy="398868"/>
          </a:xfrm>
          <a:prstGeom prst="rect">
            <a:avLst/>
          </a:prstGeom>
        </p:spPr>
        <p:txBody>
          <a:bodyPr lIns="0" tIns="0" rIns="0" bIns="0" rtlCol="0" anchor="t">
            <a:spAutoFit/>
          </a:bodyPr>
          <a:lstStyle/>
          <a:p>
            <a:pPr>
              <a:lnSpc>
                <a:spcPts val="3384"/>
              </a:lnSpc>
            </a:pPr>
            <a:r>
              <a:rPr lang="en-US" sz="2417">
                <a:solidFill>
                  <a:srgbClr val="202020"/>
                </a:solidFill>
                <a:latin typeface="Muli"/>
              </a:rPr>
              <a:t>limatan.junior@gmail.com</a:t>
            </a:r>
          </a:p>
        </p:txBody>
      </p:sp>
      <p:sp>
        <p:nvSpPr>
          <p:cNvPr id="16" name="TextBox 16"/>
          <p:cNvSpPr txBox="1"/>
          <p:nvPr/>
        </p:nvSpPr>
        <p:spPr>
          <a:xfrm>
            <a:off x="2416039" y="7202189"/>
            <a:ext cx="3208426" cy="398868"/>
          </a:xfrm>
          <a:prstGeom prst="rect">
            <a:avLst/>
          </a:prstGeom>
        </p:spPr>
        <p:txBody>
          <a:bodyPr lIns="0" tIns="0" rIns="0" bIns="0" rtlCol="0" anchor="t">
            <a:spAutoFit/>
          </a:bodyPr>
          <a:lstStyle/>
          <a:p>
            <a:pPr>
              <a:lnSpc>
                <a:spcPts val="3384"/>
              </a:lnSpc>
            </a:pPr>
            <a:r>
              <a:rPr lang="en-US" sz="2417">
                <a:solidFill>
                  <a:srgbClr val="202020"/>
                </a:solidFill>
                <a:latin typeface="Muli"/>
              </a:rPr>
              <a:t>Jakarta Selatan</a:t>
            </a:r>
          </a:p>
        </p:txBody>
      </p:sp>
      <p:sp>
        <p:nvSpPr>
          <p:cNvPr id="17" name="TextBox 17"/>
          <p:cNvSpPr txBox="1"/>
          <p:nvPr/>
        </p:nvSpPr>
        <p:spPr>
          <a:xfrm>
            <a:off x="9811129" y="1289474"/>
            <a:ext cx="7277675" cy="762000"/>
          </a:xfrm>
          <a:prstGeom prst="rect">
            <a:avLst/>
          </a:prstGeom>
        </p:spPr>
        <p:txBody>
          <a:bodyPr lIns="0" tIns="0" rIns="0" bIns="0" rtlCol="0" anchor="t">
            <a:spAutoFit/>
          </a:bodyPr>
          <a:lstStyle/>
          <a:p>
            <a:pPr algn="ctr">
              <a:lnSpc>
                <a:spcPts val="6000"/>
              </a:lnSpc>
            </a:pPr>
            <a:r>
              <a:rPr lang="en-US" sz="5000">
                <a:solidFill>
                  <a:srgbClr val="FFFFFF"/>
                </a:solidFill>
                <a:latin typeface="Muli Ultra-Bold"/>
              </a:rPr>
              <a:t>Limatan Luviar</a:t>
            </a:r>
          </a:p>
        </p:txBody>
      </p:sp>
      <p:sp>
        <p:nvSpPr>
          <p:cNvPr id="18" name="TextBox 18"/>
          <p:cNvSpPr txBox="1"/>
          <p:nvPr/>
        </p:nvSpPr>
        <p:spPr>
          <a:xfrm>
            <a:off x="9811129" y="2506755"/>
            <a:ext cx="7277675" cy="457200"/>
          </a:xfrm>
          <a:prstGeom prst="rect">
            <a:avLst/>
          </a:prstGeom>
        </p:spPr>
        <p:txBody>
          <a:bodyPr lIns="0" tIns="0" rIns="0" bIns="0" rtlCol="0" anchor="t">
            <a:spAutoFit/>
          </a:bodyPr>
          <a:lstStyle/>
          <a:p>
            <a:pPr algn="ctr">
              <a:lnSpc>
                <a:spcPts val="3600"/>
              </a:lnSpc>
            </a:pPr>
            <a:r>
              <a:rPr lang="en-US" sz="3000">
                <a:solidFill>
                  <a:srgbClr val="FFFFFF"/>
                </a:solidFill>
                <a:latin typeface="Muli Ultra-Bold Italics"/>
              </a:rPr>
              <a:t>Jobseeker</a:t>
            </a:r>
          </a:p>
        </p:txBody>
      </p:sp>
      <p:sp>
        <p:nvSpPr>
          <p:cNvPr id="19" name="TextBox 19"/>
          <p:cNvSpPr txBox="1"/>
          <p:nvPr/>
        </p:nvSpPr>
        <p:spPr>
          <a:xfrm>
            <a:off x="9144000" y="3328491"/>
            <a:ext cx="8860618" cy="4794250"/>
          </a:xfrm>
          <a:prstGeom prst="rect">
            <a:avLst/>
          </a:prstGeom>
        </p:spPr>
        <p:txBody>
          <a:bodyPr lIns="0" tIns="0" rIns="0" bIns="0" rtlCol="0" anchor="t">
            <a:spAutoFit/>
          </a:bodyPr>
          <a:lstStyle/>
          <a:p>
            <a:pPr algn="just">
              <a:lnSpc>
                <a:spcPts val="3499"/>
              </a:lnSpc>
            </a:pPr>
            <a:r>
              <a:rPr lang="en-US" sz="2499">
                <a:solidFill>
                  <a:srgbClr val="FFFFFF"/>
                </a:solidFill>
                <a:latin typeface="Muli"/>
              </a:rPr>
              <a:t>Saya lulus dari Universitas Sriwijaya jurusan Manajemen Informatika pada tahun 2018 dan sempat magang di salah satu institusi pemerintah. Mendaftar dan menyelesaikan Data Science Bootcamp di Rakamin pada tahun 2024 didorong oleh ketertarikan saya pada analisis data. Saat ini, saya secara aktif mencari peluang kerja dan telah menyelesaikan berbagai Magang Berbasis Proyek di Rakamin. Fokus saya adalah pada peran Data Analyst, di mana saya dapat memanfaatkan keterampilan analitis dan pemahaman bisnis saya untuk membuat dampak yang signifikan.</a:t>
            </a:r>
          </a:p>
        </p:txBody>
      </p:sp>
      <p:sp>
        <p:nvSpPr>
          <p:cNvPr id="20" name="TextBox 20"/>
          <p:cNvSpPr txBox="1"/>
          <p:nvPr/>
        </p:nvSpPr>
        <p:spPr>
          <a:xfrm>
            <a:off x="2416039" y="9629775"/>
            <a:ext cx="3881544" cy="398868"/>
          </a:xfrm>
          <a:prstGeom prst="rect">
            <a:avLst/>
          </a:prstGeom>
        </p:spPr>
        <p:txBody>
          <a:bodyPr lIns="0" tIns="0" rIns="0" bIns="0" rtlCol="0" anchor="t">
            <a:spAutoFit/>
          </a:bodyPr>
          <a:lstStyle/>
          <a:p>
            <a:pPr>
              <a:lnSpc>
                <a:spcPts val="3384"/>
              </a:lnSpc>
            </a:pPr>
            <a:r>
              <a:rPr lang="en-US" sz="2417">
                <a:solidFill>
                  <a:srgbClr val="202020"/>
                </a:solidFill>
                <a:latin typeface="Muli"/>
                <a:hlinkClick r:id="rId12" tooltip="https://github.com/LimatanL"/>
              </a:rPr>
              <a:t>LimatanL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9FE7F5"/>
            </a:solidFill>
          </p:spPr>
        </p:sp>
      </p:grpSp>
      <p:sp>
        <p:nvSpPr>
          <p:cNvPr id="4" name="AutoShape 4"/>
          <p:cNvSpPr/>
          <p:nvPr/>
        </p:nvSpPr>
        <p:spPr>
          <a:xfrm>
            <a:off x="9619505" y="1843617"/>
            <a:ext cx="7638127" cy="0"/>
          </a:xfrm>
          <a:prstGeom prst="line">
            <a:avLst/>
          </a:prstGeom>
          <a:ln w="76200" cap="rnd">
            <a:solidFill>
              <a:srgbClr val="053F5C"/>
            </a:solidFill>
            <a:prstDash val="solid"/>
            <a:headEnd type="none" w="sm" len="sm"/>
            <a:tailEnd type="none" w="sm" len="sm"/>
          </a:ln>
        </p:spPr>
      </p:sp>
      <p:sp>
        <p:nvSpPr>
          <p:cNvPr id="5" name="AutoShape 5"/>
          <p:cNvSpPr/>
          <p:nvPr/>
        </p:nvSpPr>
        <p:spPr>
          <a:xfrm>
            <a:off x="9619505" y="3220297"/>
            <a:ext cx="7638127" cy="0"/>
          </a:xfrm>
          <a:prstGeom prst="line">
            <a:avLst/>
          </a:prstGeom>
          <a:ln w="76200" cap="rnd">
            <a:solidFill>
              <a:srgbClr val="053F5C"/>
            </a:solidFill>
            <a:prstDash val="solid"/>
            <a:headEnd type="none" w="sm" len="sm"/>
            <a:tailEnd type="none" w="sm" len="sm"/>
          </a:ln>
        </p:spPr>
      </p:sp>
      <p:sp>
        <p:nvSpPr>
          <p:cNvPr id="6" name="AutoShape 6"/>
          <p:cNvSpPr/>
          <p:nvPr/>
        </p:nvSpPr>
        <p:spPr>
          <a:xfrm>
            <a:off x="9619505" y="4596977"/>
            <a:ext cx="7638127" cy="0"/>
          </a:xfrm>
          <a:prstGeom prst="line">
            <a:avLst/>
          </a:prstGeom>
          <a:ln w="76200" cap="rnd">
            <a:solidFill>
              <a:srgbClr val="053F5C"/>
            </a:solidFill>
            <a:prstDash val="solid"/>
            <a:headEnd type="none" w="sm" len="sm"/>
            <a:tailEnd type="none" w="sm" len="sm"/>
          </a:ln>
        </p:spPr>
      </p:sp>
      <p:sp>
        <p:nvSpPr>
          <p:cNvPr id="7" name="AutoShape 7"/>
          <p:cNvSpPr/>
          <p:nvPr/>
        </p:nvSpPr>
        <p:spPr>
          <a:xfrm>
            <a:off x="9617605" y="5973657"/>
            <a:ext cx="7640027" cy="0"/>
          </a:xfrm>
          <a:prstGeom prst="line">
            <a:avLst/>
          </a:prstGeom>
          <a:ln w="76200" cap="rnd">
            <a:solidFill>
              <a:srgbClr val="053F5C"/>
            </a:solidFill>
            <a:prstDash val="solid"/>
            <a:headEnd type="none" w="sm" len="sm"/>
            <a:tailEnd type="none" w="sm" len="sm"/>
          </a:ln>
        </p:spPr>
      </p:sp>
      <p:sp>
        <p:nvSpPr>
          <p:cNvPr id="8" name="AutoShape 8"/>
          <p:cNvSpPr/>
          <p:nvPr/>
        </p:nvSpPr>
        <p:spPr>
          <a:xfrm>
            <a:off x="9617837" y="7350337"/>
            <a:ext cx="7639795" cy="0"/>
          </a:xfrm>
          <a:prstGeom prst="line">
            <a:avLst/>
          </a:prstGeom>
          <a:ln w="76200" cap="rnd">
            <a:solidFill>
              <a:srgbClr val="053F5C"/>
            </a:solidFill>
            <a:prstDash val="solid"/>
            <a:headEnd type="none" w="sm" len="sm"/>
            <a:tailEnd type="none" w="sm" len="sm"/>
          </a:ln>
        </p:spPr>
      </p:sp>
      <p:sp>
        <p:nvSpPr>
          <p:cNvPr id="9" name="TextBox 9"/>
          <p:cNvSpPr txBox="1"/>
          <p:nvPr/>
        </p:nvSpPr>
        <p:spPr>
          <a:xfrm>
            <a:off x="9619505" y="93027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About Company</a:t>
            </a:r>
          </a:p>
        </p:txBody>
      </p:sp>
      <p:sp>
        <p:nvSpPr>
          <p:cNvPr id="10" name="TextBox 10"/>
          <p:cNvSpPr txBox="1"/>
          <p:nvPr/>
        </p:nvSpPr>
        <p:spPr>
          <a:xfrm>
            <a:off x="9619505" y="230695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Latar Belakang Project</a:t>
            </a:r>
          </a:p>
        </p:txBody>
      </p:sp>
      <p:sp>
        <p:nvSpPr>
          <p:cNvPr id="11" name="TextBox 11"/>
          <p:cNvSpPr txBox="1"/>
          <p:nvPr/>
        </p:nvSpPr>
        <p:spPr>
          <a:xfrm>
            <a:off x="9619505" y="368363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Importing Dataset to BigQuery</a:t>
            </a:r>
          </a:p>
        </p:txBody>
      </p:sp>
      <p:sp>
        <p:nvSpPr>
          <p:cNvPr id="12" name="TextBox 12"/>
          <p:cNvSpPr txBox="1"/>
          <p:nvPr/>
        </p:nvSpPr>
        <p:spPr>
          <a:xfrm>
            <a:off x="9619505" y="506031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Tabel Analisa</a:t>
            </a:r>
          </a:p>
        </p:txBody>
      </p:sp>
      <p:sp>
        <p:nvSpPr>
          <p:cNvPr id="13" name="TextBox 13"/>
          <p:cNvSpPr txBox="1"/>
          <p:nvPr/>
        </p:nvSpPr>
        <p:spPr>
          <a:xfrm>
            <a:off x="9619505" y="643699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BigQuery Syntax</a:t>
            </a:r>
          </a:p>
        </p:txBody>
      </p:sp>
      <p:sp>
        <p:nvSpPr>
          <p:cNvPr id="14" name="TextBox 14"/>
          <p:cNvSpPr txBox="1"/>
          <p:nvPr/>
        </p:nvSpPr>
        <p:spPr>
          <a:xfrm>
            <a:off x="9619505" y="7813675"/>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Dashboard Performance Analytics</a:t>
            </a:r>
          </a:p>
        </p:txBody>
      </p:sp>
      <p:grpSp>
        <p:nvGrpSpPr>
          <p:cNvPr id="15" name="Group 15"/>
          <p:cNvGrpSpPr/>
          <p:nvPr/>
        </p:nvGrpSpPr>
        <p:grpSpPr>
          <a:xfrm>
            <a:off x="1028700" y="1249503"/>
            <a:ext cx="6173123" cy="3373297"/>
            <a:chOff x="0" y="0"/>
            <a:chExt cx="8230830" cy="4497730"/>
          </a:xfrm>
        </p:grpSpPr>
        <p:grpSp>
          <p:nvGrpSpPr>
            <p:cNvPr id="16" name="Group 16"/>
            <p:cNvGrpSpPr/>
            <p:nvPr/>
          </p:nvGrpSpPr>
          <p:grpSpPr>
            <a:xfrm>
              <a:off x="0" y="3397063"/>
              <a:ext cx="6702579" cy="1100667"/>
              <a:chOff x="0" y="0"/>
              <a:chExt cx="4021547" cy="660400"/>
            </a:xfrm>
          </p:grpSpPr>
          <p:sp>
            <p:nvSpPr>
              <p:cNvPr id="17" name="Freeform 17"/>
              <p:cNvSpPr/>
              <p:nvPr/>
            </p:nvSpPr>
            <p:spPr>
              <a:xfrm>
                <a:off x="0" y="0"/>
                <a:ext cx="4021548" cy="660400"/>
              </a:xfrm>
              <a:custGeom>
                <a:avLst/>
                <a:gdLst/>
                <a:ahLst/>
                <a:cxnLst/>
                <a:rect l="l" t="t" r="r" b="b"/>
                <a:pathLst>
                  <a:path w="4021548" h="660400">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7AD19"/>
              </a:solidFill>
            </p:spPr>
          </p:sp>
        </p:grpSp>
        <p:sp>
          <p:nvSpPr>
            <p:cNvPr id="18" name="TextBox 18"/>
            <p:cNvSpPr txBox="1"/>
            <p:nvPr/>
          </p:nvSpPr>
          <p:spPr>
            <a:xfrm>
              <a:off x="0" y="0"/>
              <a:ext cx="8230830" cy="2844800"/>
            </a:xfrm>
            <a:prstGeom prst="rect">
              <a:avLst/>
            </a:prstGeom>
          </p:spPr>
          <p:txBody>
            <a:bodyPr lIns="0" tIns="0" rIns="0" bIns="0" rtlCol="0" anchor="t">
              <a:spAutoFit/>
            </a:bodyPr>
            <a:lstStyle/>
            <a:p>
              <a:pPr>
                <a:lnSpc>
                  <a:spcPts val="8400"/>
                </a:lnSpc>
              </a:pPr>
              <a:r>
                <a:rPr lang="en-US" sz="7000">
                  <a:solidFill>
                    <a:srgbClr val="F27F0C"/>
                  </a:solidFill>
                  <a:latin typeface="Muli Ultra-Bold"/>
                </a:rPr>
                <a:t>Daftar</a:t>
              </a:r>
            </a:p>
            <a:p>
              <a:pPr>
                <a:lnSpc>
                  <a:spcPts val="8400"/>
                </a:lnSpc>
              </a:pPr>
              <a:r>
                <a:rPr lang="en-US" sz="7000">
                  <a:solidFill>
                    <a:srgbClr val="F27F0C"/>
                  </a:solidFill>
                  <a:latin typeface="Muli Ultra-Bold"/>
                </a:rPr>
                <a:t>Isi</a:t>
              </a:r>
            </a:p>
          </p:txBody>
        </p:sp>
        <p:sp>
          <p:nvSpPr>
            <p:cNvPr id="19" name="TextBox 19"/>
            <p:cNvSpPr txBox="1"/>
            <p:nvPr/>
          </p:nvSpPr>
          <p:spPr>
            <a:xfrm>
              <a:off x="693230" y="3632366"/>
              <a:ext cx="5587728" cy="549275"/>
            </a:xfrm>
            <a:prstGeom prst="rect">
              <a:avLst/>
            </a:prstGeom>
          </p:spPr>
          <p:txBody>
            <a:bodyPr lIns="0" tIns="0" rIns="0" bIns="0" rtlCol="0" anchor="t">
              <a:spAutoFit/>
            </a:bodyPr>
            <a:lstStyle/>
            <a:p>
              <a:pPr>
                <a:lnSpc>
                  <a:spcPts val="3360"/>
                </a:lnSpc>
              </a:pPr>
              <a:r>
                <a:rPr lang="en-US" sz="2800">
                  <a:solidFill>
                    <a:srgbClr val="053F5C"/>
                  </a:solidFill>
                  <a:latin typeface="Muli Semi-Bold"/>
                </a:rPr>
                <a:t>Bahan-bahan presentasi</a:t>
              </a:r>
            </a:p>
          </p:txBody>
        </p:sp>
      </p:grpSp>
      <p:sp>
        <p:nvSpPr>
          <p:cNvPr id="20" name="AutoShape 20"/>
          <p:cNvSpPr/>
          <p:nvPr/>
        </p:nvSpPr>
        <p:spPr>
          <a:xfrm>
            <a:off x="9619505" y="8724265"/>
            <a:ext cx="7639795" cy="0"/>
          </a:xfrm>
          <a:prstGeom prst="line">
            <a:avLst/>
          </a:prstGeom>
          <a:ln w="76200" cap="rnd">
            <a:solidFill>
              <a:srgbClr val="053F5C"/>
            </a:solidFill>
            <a:prstDash val="solid"/>
            <a:headEnd type="none" w="sm" len="sm"/>
            <a:tailEnd type="none" w="sm" len="sm"/>
          </a:ln>
        </p:spPr>
      </p:sp>
      <p:sp>
        <p:nvSpPr>
          <p:cNvPr id="21" name="TextBox 21"/>
          <p:cNvSpPr txBox="1"/>
          <p:nvPr/>
        </p:nvSpPr>
        <p:spPr>
          <a:xfrm>
            <a:off x="9619505" y="8981440"/>
            <a:ext cx="6860804" cy="405765"/>
          </a:xfrm>
          <a:prstGeom prst="rect">
            <a:avLst/>
          </a:prstGeom>
        </p:spPr>
        <p:txBody>
          <a:bodyPr lIns="0" tIns="0" rIns="0" bIns="0" rtlCol="0" anchor="t">
            <a:spAutoFit/>
          </a:bodyPr>
          <a:lstStyle/>
          <a:p>
            <a:pPr>
              <a:lnSpc>
                <a:spcPts val="3359"/>
              </a:lnSpc>
            </a:pPr>
            <a:r>
              <a:rPr lang="en-US" sz="2400">
                <a:solidFill>
                  <a:srgbClr val="053F5C"/>
                </a:solidFill>
                <a:latin typeface="Muli"/>
              </a:rPr>
              <a:t>Penutup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1507203" y="1467715"/>
            <a:ext cx="6977486" cy="6977486"/>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FE7F5"/>
            </a:solidFill>
          </p:spPr>
        </p:sp>
      </p:grpSp>
      <p:sp>
        <p:nvSpPr>
          <p:cNvPr id="4" name="Freeform 4"/>
          <p:cNvSpPr/>
          <p:nvPr/>
        </p:nvSpPr>
        <p:spPr>
          <a:xfrm>
            <a:off x="1922017" y="3411452"/>
            <a:ext cx="6147857" cy="2210330"/>
          </a:xfrm>
          <a:custGeom>
            <a:avLst/>
            <a:gdLst/>
            <a:ahLst/>
            <a:cxnLst/>
            <a:rect l="l" t="t" r="r" b="b"/>
            <a:pathLst>
              <a:path w="6147857" h="2210330">
                <a:moveTo>
                  <a:pt x="0" y="0"/>
                </a:moveTo>
                <a:lnTo>
                  <a:pt x="6147857" y="0"/>
                </a:lnTo>
                <a:lnTo>
                  <a:pt x="6147857" y="2210330"/>
                </a:lnTo>
                <a:lnTo>
                  <a:pt x="0" y="2210330"/>
                </a:lnTo>
                <a:lnTo>
                  <a:pt x="0" y="0"/>
                </a:lnTo>
                <a:close/>
              </a:path>
            </a:pathLst>
          </a:custGeom>
          <a:blipFill>
            <a:blip r:embed="rId2"/>
            <a:stretch>
              <a:fillRect/>
            </a:stretch>
          </a:blipFill>
        </p:spPr>
      </p:sp>
      <p:sp>
        <p:nvSpPr>
          <p:cNvPr id="5" name="Freeform 5"/>
          <p:cNvSpPr/>
          <p:nvPr/>
        </p:nvSpPr>
        <p:spPr>
          <a:xfrm>
            <a:off x="14754657" y="7717476"/>
            <a:ext cx="3147524" cy="2569524"/>
          </a:xfrm>
          <a:custGeom>
            <a:avLst/>
            <a:gdLst/>
            <a:ahLst/>
            <a:cxnLst/>
            <a:rect l="l" t="t" r="r" b="b"/>
            <a:pathLst>
              <a:path w="3147524" h="2569524">
                <a:moveTo>
                  <a:pt x="0" y="0"/>
                </a:moveTo>
                <a:lnTo>
                  <a:pt x="3147524" y="0"/>
                </a:lnTo>
                <a:lnTo>
                  <a:pt x="3147524" y="2569524"/>
                </a:lnTo>
                <a:lnTo>
                  <a:pt x="0" y="2569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050743" y="1245340"/>
            <a:ext cx="7277675" cy="762000"/>
          </a:xfrm>
          <a:prstGeom prst="rect">
            <a:avLst/>
          </a:prstGeom>
        </p:spPr>
        <p:txBody>
          <a:bodyPr lIns="0" tIns="0" rIns="0" bIns="0" rtlCol="0" anchor="t">
            <a:spAutoFit/>
          </a:bodyPr>
          <a:lstStyle/>
          <a:p>
            <a:pPr>
              <a:lnSpc>
                <a:spcPts val="6000"/>
              </a:lnSpc>
            </a:pPr>
            <a:r>
              <a:rPr lang="en-US" sz="5000">
                <a:solidFill>
                  <a:srgbClr val="FFFFFF"/>
                </a:solidFill>
                <a:latin typeface="Muli Ultra-Bold"/>
              </a:rPr>
              <a:t>About Company</a:t>
            </a:r>
          </a:p>
        </p:txBody>
      </p:sp>
      <p:sp>
        <p:nvSpPr>
          <p:cNvPr id="7" name="TextBox 7"/>
          <p:cNvSpPr txBox="1"/>
          <p:nvPr/>
        </p:nvSpPr>
        <p:spPr>
          <a:xfrm>
            <a:off x="9050743" y="2776361"/>
            <a:ext cx="8611934" cy="5015865"/>
          </a:xfrm>
          <a:prstGeom prst="rect">
            <a:avLst/>
          </a:prstGeom>
        </p:spPr>
        <p:txBody>
          <a:bodyPr lIns="0" tIns="0" rIns="0" bIns="0" rtlCol="0" anchor="t">
            <a:spAutoFit/>
          </a:bodyPr>
          <a:lstStyle/>
          <a:p>
            <a:pPr>
              <a:lnSpc>
                <a:spcPts val="3359"/>
              </a:lnSpc>
            </a:pPr>
            <a:r>
              <a:rPr lang="en-US" sz="2400">
                <a:solidFill>
                  <a:srgbClr val="FFFFFF"/>
                </a:solidFill>
                <a:latin typeface="Muli"/>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awalkemerdekaan, pada tahun 1958, Pemerintah Republik Indonesia melakukan peleburan sejumlah perusahaan farmasi menjadi PNF (Perusahaan Negara Farmasi) Bhinneka Kimia Farma. Kemudian pada tanggal 16 Agustus 1971, bentuk badan hukum PNF diubah menjadi Perseroan Terbatas, sehingga nama perusahaan berubah menjadi PT Kimia Farma (Persero).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1600460" y="1028700"/>
            <a:ext cx="6977486" cy="6977486"/>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FE7F5"/>
            </a:solidFill>
          </p:spPr>
        </p:sp>
      </p:grpSp>
      <p:sp>
        <p:nvSpPr>
          <p:cNvPr id="4" name="Freeform 4"/>
          <p:cNvSpPr/>
          <p:nvPr/>
        </p:nvSpPr>
        <p:spPr>
          <a:xfrm>
            <a:off x="2015274" y="2972438"/>
            <a:ext cx="6147857" cy="2210330"/>
          </a:xfrm>
          <a:custGeom>
            <a:avLst/>
            <a:gdLst/>
            <a:ahLst/>
            <a:cxnLst/>
            <a:rect l="l" t="t" r="r" b="b"/>
            <a:pathLst>
              <a:path w="6147857" h="2210330">
                <a:moveTo>
                  <a:pt x="0" y="0"/>
                </a:moveTo>
                <a:lnTo>
                  <a:pt x="6147857" y="0"/>
                </a:lnTo>
                <a:lnTo>
                  <a:pt x="6147857" y="2210329"/>
                </a:lnTo>
                <a:lnTo>
                  <a:pt x="0" y="2210329"/>
                </a:lnTo>
                <a:lnTo>
                  <a:pt x="0" y="0"/>
                </a:lnTo>
                <a:close/>
              </a:path>
            </a:pathLst>
          </a:custGeom>
          <a:blipFill>
            <a:blip r:embed="rId2"/>
            <a:stretch>
              <a:fillRect/>
            </a:stretch>
          </a:blipFill>
        </p:spPr>
      </p:sp>
      <p:sp>
        <p:nvSpPr>
          <p:cNvPr id="5" name="Freeform 5"/>
          <p:cNvSpPr/>
          <p:nvPr/>
        </p:nvSpPr>
        <p:spPr>
          <a:xfrm>
            <a:off x="14818168" y="6581415"/>
            <a:ext cx="3207016" cy="3705585"/>
          </a:xfrm>
          <a:custGeom>
            <a:avLst/>
            <a:gdLst/>
            <a:ahLst/>
            <a:cxnLst/>
            <a:rect l="l" t="t" r="r" b="b"/>
            <a:pathLst>
              <a:path w="3207016" h="3705585">
                <a:moveTo>
                  <a:pt x="0" y="0"/>
                </a:moveTo>
                <a:lnTo>
                  <a:pt x="3207015" y="0"/>
                </a:lnTo>
                <a:lnTo>
                  <a:pt x="3207015" y="3705585"/>
                </a:lnTo>
                <a:lnTo>
                  <a:pt x="0" y="3705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144000" y="1956473"/>
            <a:ext cx="7277675" cy="762000"/>
          </a:xfrm>
          <a:prstGeom prst="rect">
            <a:avLst/>
          </a:prstGeom>
        </p:spPr>
        <p:txBody>
          <a:bodyPr lIns="0" tIns="0" rIns="0" bIns="0" rtlCol="0" anchor="t">
            <a:spAutoFit/>
          </a:bodyPr>
          <a:lstStyle/>
          <a:p>
            <a:pPr>
              <a:lnSpc>
                <a:spcPts val="6000"/>
              </a:lnSpc>
            </a:pPr>
            <a:r>
              <a:rPr lang="en-US" sz="5000">
                <a:solidFill>
                  <a:srgbClr val="FFFFFF"/>
                </a:solidFill>
                <a:latin typeface="Muli Ultra-Bold"/>
              </a:rPr>
              <a:t>Latar Belakang Project</a:t>
            </a:r>
          </a:p>
        </p:txBody>
      </p:sp>
      <p:sp>
        <p:nvSpPr>
          <p:cNvPr id="7" name="TextBox 7"/>
          <p:cNvSpPr txBox="1"/>
          <p:nvPr/>
        </p:nvSpPr>
        <p:spPr>
          <a:xfrm>
            <a:off x="9144000" y="3594646"/>
            <a:ext cx="8611934" cy="2501265"/>
          </a:xfrm>
          <a:prstGeom prst="rect">
            <a:avLst/>
          </a:prstGeom>
        </p:spPr>
        <p:txBody>
          <a:bodyPr lIns="0" tIns="0" rIns="0" bIns="0" rtlCol="0" anchor="t">
            <a:spAutoFit/>
          </a:bodyPr>
          <a:lstStyle/>
          <a:p>
            <a:pPr algn="just">
              <a:lnSpc>
                <a:spcPts val="3359"/>
              </a:lnSpc>
            </a:pPr>
            <a:r>
              <a:rPr lang="en-US" sz="2400">
                <a:solidFill>
                  <a:srgbClr val="FFFFFF"/>
                </a:solidFill>
                <a:latin typeface="Muli"/>
              </a:rPr>
              <a:t>Sebagai Big Data Analytics Intern di Kimia Farma, akan dihadapkan dengan serangkaian tantangan yang memerlukan pemahaman mendalam tentang data dan kemampuan analisis. Salah satu proyek utama Anda adalah mengevaluasi kinerja bisnis Kimia Farma dari tahun 2020 hingga 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grpSp>
        <p:nvGrpSpPr>
          <p:cNvPr id="2" name="Group 2"/>
          <p:cNvGrpSpPr/>
          <p:nvPr/>
        </p:nvGrpSpPr>
        <p:grpSpPr>
          <a:xfrm>
            <a:off x="313797" y="236488"/>
            <a:ext cx="17660406" cy="9814023"/>
            <a:chOff x="0" y="0"/>
            <a:chExt cx="14128325" cy="7851218"/>
          </a:xfrm>
        </p:grpSpPr>
        <p:sp>
          <p:nvSpPr>
            <p:cNvPr id="3" name="Freeform 3"/>
            <p:cNvSpPr/>
            <p:nvPr/>
          </p:nvSpPr>
          <p:spPr>
            <a:xfrm>
              <a:off x="0" y="0"/>
              <a:ext cx="14128325" cy="7851218"/>
            </a:xfrm>
            <a:custGeom>
              <a:avLst/>
              <a:gdLst/>
              <a:ahLst/>
              <a:cxnLst/>
              <a:rect l="l" t="t" r="r" b="b"/>
              <a:pathLst>
                <a:path w="14128325" h="7851218">
                  <a:moveTo>
                    <a:pt x="14003865" y="7851218"/>
                  </a:moveTo>
                  <a:lnTo>
                    <a:pt x="124460" y="7851218"/>
                  </a:lnTo>
                  <a:cubicBezTo>
                    <a:pt x="55880" y="7851218"/>
                    <a:pt x="0" y="7795338"/>
                    <a:pt x="0" y="7726759"/>
                  </a:cubicBezTo>
                  <a:lnTo>
                    <a:pt x="0" y="124460"/>
                  </a:lnTo>
                  <a:cubicBezTo>
                    <a:pt x="0" y="55880"/>
                    <a:pt x="55880" y="0"/>
                    <a:pt x="124460" y="0"/>
                  </a:cubicBezTo>
                  <a:lnTo>
                    <a:pt x="14003865" y="0"/>
                  </a:lnTo>
                  <a:cubicBezTo>
                    <a:pt x="14072445" y="0"/>
                    <a:pt x="14128325" y="55880"/>
                    <a:pt x="14128325" y="124460"/>
                  </a:cubicBezTo>
                  <a:lnTo>
                    <a:pt x="14128325" y="7726759"/>
                  </a:lnTo>
                  <a:cubicBezTo>
                    <a:pt x="14128325" y="7795338"/>
                    <a:pt x="14072445" y="7851218"/>
                    <a:pt x="14003865" y="7851218"/>
                  </a:cubicBezTo>
                  <a:close/>
                </a:path>
              </a:pathLst>
            </a:custGeom>
            <a:solidFill>
              <a:srgbClr val="9FE7F5"/>
            </a:solidFill>
          </p:spPr>
        </p:sp>
      </p:grpSp>
      <p:sp>
        <p:nvSpPr>
          <p:cNvPr id="4" name="AutoShape 4"/>
          <p:cNvSpPr/>
          <p:nvPr/>
        </p:nvSpPr>
        <p:spPr>
          <a:xfrm flipV="1">
            <a:off x="313797" y="1447800"/>
            <a:ext cx="17660406" cy="0"/>
          </a:xfrm>
          <a:prstGeom prst="line">
            <a:avLst/>
          </a:prstGeom>
          <a:ln w="76200" cap="flat">
            <a:solidFill>
              <a:srgbClr val="053F5C"/>
            </a:solidFill>
            <a:prstDash val="solid"/>
            <a:headEnd type="none" w="sm" len="sm"/>
            <a:tailEnd type="none" w="sm" len="sm"/>
          </a:ln>
        </p:spPr>
      </p:sp>
      <p:sp>
        <p:nvSpPr>
          <p:cNvPr id="5" name="Freeform 5"/>
          <p:cNvSpPr/>
          <p:nvPr/>
        </p:nvSpPr>
        <p:spPr>
          <a:xfrm>
            <a:off x="489244" y="1666875"/>
            <a:ext cx="6910637" cy="5250540"/>
          </a:xfrm>
          <a:custGeom>
            <a:avLst/>
            <a:gdLst/>
            <a:ahLst/>
            <a:cxnLst/>
            <a:rect l="l" t="t" r="r" b="b"/>
            <a:pathLst>
              <a:path w="6910637" h="5250540">
                <a:moveTo>
                  <a:pt x="0" y="0"/>
                </a:moveTo>
                <a:lnTo>
                  <a:pt x="6910637" y="0"/>
                </a:lnTo>
                <a:lnTo>
                  <a:pt x="6910637" y="5250540"/>
                </a:lnTo>
                <a:lnTo>
                  <a:pt x="0" y="5250540"/>
                </a:lnTo>
                <a:lnTo>
                  <a:pt x="0" y="0"/>
                </a:lnTo>
                <a:close/>
              </a:path>
            </a:pathLst>
          </a:custGeom>
          <a:blipFill>
            <a:blip r:embed="rId2"/>
            <a:stretch>
              <a:fillRect/>
            </a:stretch>
          </a:blipFill>
        </p:spPr>
      </p:sp>
      <p:sp>
        <p:nvSpPr>
          <p:cNvPr id="6" name="Freeform 6"/>
          <p:cNvSpPr/>
          <p:nvPr/>
        </p:nvSpPr>
        <p:spPr>
          <a:xfrm>
            <a:off x="7954991" y="1666875"/>
            <a:ext cx="9870500" cy="5250540"/>
          </a:xfrm>
          <a:custGeom>
            <a:avLst/>
            <a:gdLst/>
            <a:ahLst/>
            <a:cxnLst/>
            <a:rect l="l" t="t" r="r" b="b"/>
            <a:pathLst>
              <a:path w="9870500" h="5250540">
                <a:moveTo>
                  <a:pt x="0" y="0"/>
                </a:moveTo>
                <a:lnTo>
                  <a:pt x="9870500" y="0"/>
                </a:lnTo>
                <a:lnTo>
                  <a:pt x="9870500" y="5250540"/>
                </a:lnTo>
                <a:lnTo>
                  <a:pt x="0" y="5250540"/>
                </a:lnTo>
                <a:lnTo>
                  <a:pt x="0" y="0"/>
                </a:lnTo>
                <a:close/>
              </a:path>
            </a:pathLst>
          </a:custGeom>
          <a:blipFill>
            <a:blip r:embed="rId3"/>
            <a:stretch>
              <a:fillRect/>
            </a:stretch>
          </a:blipFill>
        </p:spPr>
      </p:sp>
      <p:sp>
        <p:nvSpPr>
          <p:cNvPr id="7" name="TextBox 7"/>
          <p:cNvSpPr txBox="1"/>
          <p:nvPr/>
        </p:nvSpPr>
        <p:spPr>
          <a:xfrm>
            <a:off x="1028700" y="466725"/>
            <a:ext cx="12566858" cy="762000"/>
          </a:xfrm>
          <a:prstGeom prst="rect">
            <a:avLst/>
          </a:prstGeom>
        </p:spPr>
        <p:txBody>
          <a:bodyPr lIns="0" tIns="0" rIns="0" bIns="0" rtlCol="0" anchor="t">
            <a:spAutoFit/>
          </a:bodyPr>
          <a:lstStyle/>
          <a:p>
            <a:pPr>
              <a:lnSpc>
                <a:spcPts val="6000"/>
              </a:lnSpc>
            </a:pPr>
            <a:r>
              <a:rPr lang="en-US" sz="5000">
                <a:solidFill>
                  <a:srgbClr val="053F5C"/>
                </a:solidFill>
                <a:latin typeface="Muli Ultra-Bold"/>
              </a:rPr>
              <a:t>Importing Dataset to BigQuery</a:t>
            </a:r>
          </a:p>
        </p:txBody>
      </p:sp>
      <p:sp>
        <p:nvSpPr>
          <p:cNvPr id="8" name="TextBox 8"/>
          <p:cNvSpPr txBox="1"/>
          <p:nvPr/>
        </p:nvSpPr>
        <p:spPr>
          <a:xfrm>
            <a:off x="1055436" y="7219288"/>
            <a:ext cx="16203864" cy="2325370"/>
          </a:xfrm>
          <a:prstGeom prst="rect">
            <a:avLst/>
          </a:prstGeom>
        </p:spPr>
        <p:txBody>
          <a:bodyPr lIns="0" tIns="0" rIns="0" bIns="0" rtlCol="0" anchor="t">
            <a:spAutoFit/>
          </a:bodyPr>
          <a:lstStyle/>
          <a:p>
            <a:pPr marL="474981" lvl="1" indent="-237491">
              <a:lnSpc>
                <a:spcPts val="3080"/>
              </a:lnSpc>
              <a:buFont typeface="Arial"/>
              <a:buChar char="•"/>
            </a:pPr>
            <a:r>
              <a:rPr lang="en-US" sz="2200">
                <a:solidFill>
                  <a:srgbClr val="053F5C"/>
                </a:solidFill>
                <a:latin typeface="Muli"/>
              </a:rPr>
              <a:t>Buka Konsol Google Cloud, kemudian klik menu hamburger di kiri atas layar dan pilih "BigQuery". Setelah itu, klik "Dataset" dan pilih tombol "Buat Dataset". Masukkan nama dataset, pilih lokasi dataset, dan pilih opsi "Buat tabel kosong". Terakhir, klik tombol "Buat" untuk menyelesaikan proses.</a:t>
            </a:r>
          </a:p>
          <a:p>
            <a:pPr marL="474981" lvl="1" indent="-237491">
              <a:lnSpc>
                <a:spcPts val="3080"/>
              </a:lnSpc>
              <a:buFont typeface="Arial"/>
              <a:buChar char="•"/>
            </a:pPr>
            <a:r>
              <a:rPr lang="en-US" sz="2200">
                <a:solidFill>
                  <a:srgbClr val="053F5C"/>
                </a:solidFill>
                <a:latin typeface="Muli"/>
              </a:rPr>
              <a:t>Buka BigQuery, lalu klik "Dataset" dan pilih dataset yang ingin Anda tambahi data. Setelah itu, klik tombol "Impor Data" dan pilih tab "Unggah File". Klik tombol "Pilih File" untuk memilih file lokal yang ingin Anda unggah. Pilih format file dan skema tabel yang sesuai, lalu klik tombol "Impor".</a:t>
            </a:r>
          </a:p>
        </p:txBody>
      </p:sp>
      <p:sp>
        <p:nvSpPr>
          <p:cNvPr id="9" name="TextBox 9"/>
          <p:cNvSpPr txBox="1"/>
          <p:nvPr/>
        </p:nvSpPr>
        <p:spPr>
          <a:xfrm>
            <a:off x="1055436" y="9735158"/>
            <a:ext cx="12872452" cy="247650"/>
          </a:xfrm>
          <a:prstGeom prst="rect">
            <a:avLst/>
          </a:prstGeom>
        </p:spPr>
        <p:txBody>
          <a:bodyPr lIns="0" tIns="0" rIns="0" bIns="0" rtlCol="0" anchor="t">
            <a:spAutoFit/>
          </a:bodyPr>
          <a:lstStyle/>
          <a:p>
            <a:pPr>
              <a:lnSpc>
                <a:spcPts val="2040"/>
              </a:lnSpc>
            </a:pPr>
            <a:r>
              <a:rPr lang="en-US" sz="1700">
                <a:solidFill>
                  <a:srgbClr val="000000"/>
                </a:solidFill>
                <a:latin typeface="Muli Semi-Bold"/>
              </a:rPr>
              <a:t>link penjelasan : https://drive.google.com/file/d/1XujDlNYQu1eNhBb2TNqVeECchop0vlYY/view?usp=sharing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sp>
        <p:nvSpPr>
          <p:cNvPr id="2" name="TextBox 2"/>
          <p:cNvSpPr txBox="1"/>
          <p:nvPr/>
        </p:nvSpPr>
        <p:spPr>
          <a:xfrm>
            <a:off x="380267" y="1355794"/>
            <a:ext cx="6173123" cy="914400"/>
          </a:xfrm>
          <a:prstGeom prst="rect">
            <a:avLst/>
          </a:prstGeom>
        </p:spPr>
        <p:txBody>
          <a:bodyPr lIns="0" tIns="0" rIns="0" bIns="0" rtlCol="0" anchor="t">
            <a:spAutoFit/>
          </a:bodyPr>
          <a:lstStyle/>
          <a:p>
            <a:pPr>
              <a:lnSpc>
                <a:spcPts val="7139"/>
              </a:lnSpc>
            </a:pPr>
            <a:r>
              <a:rPr lang="en-US" sz="5950">
                <a:solidFill>
                  <a:srgbClr val="9FE7F5"/>
                </a:solidFill>
                <a:latin typeface="Muli Ultra-Bold"/>
              </a:rPr>
              <a:t>Tabel Analisa</a:t>
            </a:r>
          </a:p>
        </p:txBody>
      </p:sp>
      <p:grpSp>
        <p:nvGrpSpPr>
          <p:cNvPr id="3" name="Group 3"/>
          <p:cNvGrpSpPr/>
          <p:nvPr/>
        </p:nvGrpSpPr>
        <p:grpSpPr>
          <a:xfrm>
            <a:off x="6889313" y="236488"/>
            <a:ext cx="11084890" cy="9814023"/>
            <a:chOff x="0" y="0"/>
            <a:chExt cx="8867911" cy="7851218"/>
          </a:xfrm>
        </p:grpSpPr>
        <p:sp>
          <p:nvSpPr>
            <p:cNvPr id="4" name="Freeform 4"/>
            <p:cNvSpPr/>
            <p:nvPr/>
          </p:nvSpPr>
          <p:spPr>
            <a:xfrm>
              <a:off x="0" y="0"/>
              <a:ext cx="8867911" cy="7851218"/>
            </a:xfrm>
            <a:custGeom>
              <a:avLst/>
              <a:gdLst/>
              <a:ahLst/>
              <a:cxnLst/>
              <a:rect l="l" t="t" r="r" b="b"/>
              <a:pathLst>
                <a:path w="8867911" h="7851218">
                  <a:moveTo>
                    <a:pt x="8743452" y="7851218"/>
                  </a:moveTo>
                  <a:lnTo>
                    <a:pt x="124460" y="7851218"/>
                  </a:lnTo>
                  <a:cubicBezTo>
                    <a:pt x="55880" y="7851218"/>
                    <a:pt x="0" y="7795338"/>
                    <a:pt x="0" y="7726759"/>
                  </a:cubicBezTo>
                  <a:lnTo>
                    <a:pt x="0" y="124460"/>
                  </a:lnTo>
                  <a:cubicBezTo>
                    <a:pt x="0" y="55880"/>
                    <a:pt x="55880" y="0"/>
                    <a:pt x="124460" y="0"/>
                  </a:cubicBezTo>
                  <a:lnTo>
                    <a:pt x="8743452" y="0"/>
                  </a:lnTo>
                  <a:cubicBezTo>
                    <a:pt x="8812032" y="0"/>
                    <a:pt x="8867911" y="55880"/>
                    <a:pt x="8867911" y="124460"/>
                  </a:cubicBezTo>
                  <a:lnTo>
                    <a:pt x="8867911" y="7726759"/>
                  </a:lnTo>
                  <a:cubicBezTo>
                    <a:pt x="8867911" y="7795338"/>
                    <a:pt x="8812032" y="7851218"/>
                    <a:pt x="8743452" y="7851218"/>
                  </a:cubicBezTo>
                  <a:close/>
                </a:path>
              </a:pathLst>
            </a:custGeom>
            <a:solidFill>
              <a:srgbClr val="E8D9CD"/>
            </a:solidFill>
          </p:spPr>
        </p:sp>
      </p:grpSp>
      <p:sp>
        <p:nvSpPr>
          <p:cNvPr id="5" name="Freeform 5"/>
          <p:cNvSpPr/>
          <p:nvPr/>
        </p:nvSpPr>
        <p:spPr>
          <a:xfrm>
            <a:off x="7059628" y="2482763"/>
            <a:ext cx="10914575" cy="6468409"/>
          </a:xfrm>
          <a:custGeom>
            <a:avLst/>
            <a:gdLst/>
            <a:ahLst/>
            <a:cxnLst/>
            <a:rect l="l" t="t" r="r" b="b"/>
            <a:pathLst>
              <a:path w="10914575" h="6468409">
                <a:moveTo>
                  <a:pt x="0" y="0"/>
                </a:moveTo>
                <a:lnTo>
                  <a:pt x="10914575" y="0"/>
                </a:lnTo>
                <a:lnTo>
                  <a:pt x="10914575" y="6468409"/>
                </a:lnTo>
                <a:lnTo>
                  <a:pt x="0" y="6468409"/>
                </a:lnTo>
                <a:lnTo>
                  <a:pt x="0" y="0"/>
                </a:lnTo>
                <a:close/>
              </a:path>
            </a:pathLst>
          </a:custGeom>
          <a:blipFill>
            <a:blip r:embed="rId2"/>
            <a:stretch>
              <a:fillRect/>
            </a:stretch>
          </a:blipFill>
        </p:spPr>
      </p:sp>
      <p:sp>
        <p:nvSpPr>
          <p:cNvPr id="6" name="TextBox 6"/>
          <p:cNvSpPr txBox="1"/>
          <p:nvPr/>
        </p:nvSpPr>
        <p:spPr>
          <a:xfrm>
            <a:off x="240747" y="2943160"/>
            <a:ext cx="6452164" cy="3314065"/>
          </a:xfrm>
          <a:prstGeom prst="rect">
            <a:avLst/>
          </a:prstGeom>
        </p:spPr>
        <p:txBody>
          <a:bodyPr lIns="0" tIns="0" rIns="0" bIns="0" rtlCol="0" anchor="t">
            <a:spAutoFit/>
          </a:bodyPr>
          <a:lstStyle/>
          <a:p>
            <a:pPr marL="512761" lvl="1" indent="-256381" algn="just">
              <a:lnSpc>
                <a:spcPts val="3324"/>
              </a:lnSpc>
              <a:buFont typeface="Arial"/>
              <a:buChar char="•"/>
            </a:pPr>
            <a:r>
              <a:rPr lang="en-US" sz="2374">
                <a:solidFill>
                  <a:srgbClr val="FFFFFF"/>
                </a:solidFill>
                <a:latin typeface="Muli"/>
              </a:rPr>
              <a:t>kf_product ke kf_inventory:</a:t>
            </a:r>
          </a:p>
          <a:p>
            <a:pPr algn="just">
              <a:lnSpc>
                <a:spcPts val="3324"/>
              </a:lnSpc>
            </a:pPr>
            <a:r>
              <a:rPr lang="en-US" sz="2374">
                <a:solidFill>
                  <a:srgbClr val="FFFFFF"/>
                </a:solidFill>
                <a:latin typeface="Muli"/>
              </a:rPr>
              <a:t>Hubungan: One-to-Many.</a:t>
            </a:r>
          </a:p>
          <a:p>
            <a:pPr marL="512761" lvl="1" indent="-256381" algn="just">
              <a:lnSpc>
                <a:spcPts val="3324"/>
              </a:lnSpc>
              <a:buFont typeface="Arial"/>
              <a:buChar char="•"/>
            </a:pPr>
            <a:r>
              <a:rPr lang="en-US" sz="2374">
                <a:solidFill>
                  <a:srgbClr val="FFFFFF"/>
                </a:solidFill>
                <a:latin typeface="Muli"/>
              </a:rPr>
              <a:t>kf_kantor_cabang ke kf_inventory:</a:t>
            </a:r>
          </a:p>
          <a:p>
            <a:pPr algn="just">
              <a:lnSpc>
                <a:spcPts val="3324"/>
              </a:lnSpc>
            </a:pPr>
            <a:r>
              <a:rPr lang="en-US" sz="2374">
                <a:solidFill>
                  <a:srgbClr val="FFFFFF"/>
                </a:solidFill>
                <a:latin typeface="Muli"/>
              </a:rPr>
              <a:t>Hubungan: One-to-Many.</a:t>
            </a:r>
          </a:p>
          <a:p>
            <a:pPr marL="512761" lvl="1" indent="-256381" algn="just">
              <a:lnSpc>
                <a:spcPts val="3324"/>
              </a:lnSpc>
              <a:buFont typeface="Arial"/>
              <a:buChar char="•"/>
            </a:pPr>
            <a:r>
              <a:rPr lang="en-US" sz="2374">
                <a:solidFill>
                  <a:srgbClr val="FFFFFF"/>
                </a:solidFill>
                <a:latin typeface="Muli"/>
              </a:rPr>
              <a:t>kf_kantor_cabang ke kf_final_transaction:</a:t>
            </a:r>
          </a:p>
          <a:p>
            <a:pPr algn="just">
              <a:lnSpc>
                <a:spcPts val="3324"/>
              </a:lnSpc>
            </a:pPr>
            <a:r>
              <a:rPr lang="en-US" sz="2374">
                <a:solidFill>
                  <a:srgbClr val="FFFFFF"/>
                </a:solidFill>
                <a:latin typeface="Muli"/>
              </a:rPr>
              <a:t>Hubungan: One-to-Many.</a:t>
            </a:r>
          </a:p>
          <a:p>
            <a:pPr marL="512761" lvl="1" indent="-256381" algn="just">
              <a:lnSpc>
                <a:spcPts val="3324"/>
              </a:lnSpc>
              <a:buFont typeface="Arial"/>
              <a:buChar char="•"/>
            </a:pPr>
            <a:r>
              <a:rPr lang="en-US" sz="2374">
                <a:solidFill>
                  <a:srgbClr val="FFFFFF"/>
                </a:solidFill>
                <a:latin typeface="Muli"/>
              </a:rPr>
              <a:t>kf_product ke kf_final_transaction:</a:t>
            </a:r>
          </a:p>
          <a:p>
            <a:pPr algn="just">
              <a:lnSpc>
                <a:spcPts val="3045"/>
              </a:lnSpc>
            </a:pPr>
            <a:r>
              <a:rPr lang="en-US" sz="2175">
                <a:solidFill>
                  <a:srgbClr val="FFFFFF"/>
                </a:solidFill>
                <a:latin typeface="Muli"/>
              </a:rPr>
              <a:t>Hubungan: Many-to-Many.</a:t>
            </a:r>
          </a:p>
        </p:txBody>
      </p:sp>
      <p:sp>
        <p:nvSpPr>
          <p:cNvPr id="7" name="TextBox 7"/>
          <p:cNvSpPr txBox="1"/>
          <p:nvPr/>
        </p:nvSpPr>
        <p:spPr>
          <a:xfrm>
            <a:off x="8033519" y="603319"/>
            <a:ext cx="9225781" cy="762000"/>
          </a:xfrm>
          <a:prstGeom prst="rect">
            <a:avLst/>
          </a:prstGeom>
        </p:spPr>
        <p:txBody>
          <a:bodyPr lIns="0" tIns="0" rIns="0" bIns="0" rtlCol="0" anchor="t">
            <a:spAutoFit/>
          </a:bodyPr>
          <a:lstStyle/>
          <a:p>
            <a:pPr algn="ctr">
              <a:lnSpc>
                <a:spcPts val="6000"/>
              </a:lnSpc>
            </a:pPr>
            <a:r>
              <a:rPr lang="en-US" sz="5000">
                <a:solidFill>
                  <a:srgbClr val="053F5C"/>
                </a:solidFill>
                <a:latin typeface="Muli Ultra-Bold"/>
              </a:rPr>
              <a:t>Entity Relationship Diagram</a:t>
            </a:r>
          </a:p>
        </p:txBody>
      </p:sp>
      <p:sp>
        <p:nvSpPr>
          <p:cNvPr id="8" name="TextBox 8"/>
          <p:cNvSpPr txBox="1"/>
          <p:nvPr/>
        </p:nvSpPr>
        <p:spPr>
          <a:xfrm>
            <a:off x="240747" y="7873695"/>
            <a:ext cx="5172077" cy="762000"/>
          </a:xfrm>
          <a:prstGeom prst="rect">
            <a:avLst/>
          </a:prstGeom>
        </p:spPr>
        <p:txBody>
          <a:bodyPr lIns="0" tIns="0" rIns="0" bIns="0" rtlCol="0" anchor="t">
            <a:spAutoFit/>
          </a:bodyPr>
          <a:lstStyle/>
          <a:p>
            <a:pPr>
              <a:lnSpc>
                <a:spcPts val="2040"/>
              </a:lnSpc>
            </a:pPr>
            <a:r>
              <a:rPr lang="en-US" sz="1700" dirty="0">
                <a:solidFill>
                  <a:srgbClr val="FFFFFF"/>
                </a:solidFill>
                <a:latin typeface="Muli Semi-Bold"/>
              </a:rPr>
              <a:t>link </a:t>
            </a:r>
            <a:r>
              <a:rPr lang="en-US" sz="1700" dirty="0" err="1">
                <a:solidFill>
                  <a:srgbClr val="FFFFFF"/>
                </a:solidFill>
                <a:latin typeface="Muli Semi-Bold"/>
              </a:rPr>
              <a:t>penjelasan</a:t>
            </a:r>
            <a:r>
              <a:rPr lang="en-US" sz="1700" dirty="0">
                <a:solidFill>
                  <a:srgbClr val="FFFFFF"/>
                </a:solidFill>
                <a:latin typeface="Muli Semi-Bold"/>
              </a:rPr>
              <a:t> : https://drive.google.com/file/d/1XujDlNYQu1eNhBb2TNqVeECchop0vlYY/view?usp=sharing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sp>
        <p:nvSpPr>
          <p:cNvPr id="2" name="TextBox 2"/>
          <p:cNvSpPr txBox="1"/>
          <p:nvPr/>
        </p:nvSpPr>
        <p:spPr>
          <a:xfrm>
            <a:off x="1028700" y="566737"/>
            <a:ext cx="6888090" cy="914400"/>
          </a:xfrm>
          <a:prstGeom prst="rect">
            <a:avLst/>
          </a:prstGeom>
        </p:spPr>
        <p:txBody>
          <a:bodyPr lIns="0" tIns="0" rIns="0" bIns="0" rtlCol="0" anchor="t">
            <a:spAutoFit/>
          </a:bodyPr>
          <a:lstStyle/>
          <a:p>
            <a:pPr>
              <a:lnSpc>
                <a:spcPts val="7139"/>
              </a:lnSpc>
            </a:pPr>
            <a:r>
              <a:rPr lang="en-US" sz="5950">
                <a:solidFill>
                  <a:srgbClr val="9FE7F5"/>
                </a:solidFill>
                <a:latin typeface="Muli Ultra-Bold"/>
              </a:rPr>
              <a:t>BigQuery Syntax</a:t>
            </a:r>
          </a:p>
        </p:txBody>
      </p:sp>
      <p:grpSp>
        <p:nvGrpSpPr>
          <p:cNvPr id="3" name="Group 3"/>
          <p:cNvGrpSpPr/>
          <p:nvPr/>
        </p:nvGrpSpPr>
        <p:grpSpPr>
          <a:xfrm>
            <a:off x="8449948" y="236488"/>
            <a:ext cx="9524255" cy="9814023"/>
            <a:chOff x="0" y="0"/>
            <a:chExt cx="7619404" cy="7851218"/>
          </a:xfrm>
        </p:grpSpPr>
        <p:sp>
          <p:nvSpPr>
            <p:cNvPr id="4" name="Freeform 4"/>
            <p:cNvSpPr/>
            <p:nvPr/>
          </p:nvSpPr>
          <p:spPr>
            <a:xfrm>
              <a:off x="0" y="0"/>
              <a:ext cx="7619404" cy="7851218"/>
            </a:xfrm>
            <a:custGeom>
              <a:avLst/>
              <a:gdLst/>
              <a:ahLst/>
              <a:cxnLst/>
              <a:rect l="l" t="t" r="r" b="b"/>
              <a:pathLst>
                <a:path w="7619404" h="7851218">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8"/>
                    <a:pt x="7563524" y="7851218"/>
                    <a:pt x="7494944" y="7851218"/>
                  </a:cubicBezTo>
                  <a:close/>
                </a:path>
              </a:pathLst>
            </a:custGeom>
            <a:solidFill>
              <a:srgbClr val="E8D9CD"/>
            </a:solidFill>
          </p:spPr>
        </p:sp>
      </p:grpSp>
      <p:sp>
        <p:nvSpPr>
          <p:cNvPr id="5" name="TextBox 5"/>
          <p:cNvSpPr txBox="1"/>
          <p:nvPr/>
        </p:nvSpPr>
        <p:spPr>
          <a:xfrm>
            <a:off x="8602322" y="873791"/>
            <a:ext cx="9219508" cy="9413209"/>
          </a:xfrm>
          <a:prstGeom prst="rect">
            <a:avLst/>
          </a:prstGeom>
        </p:spPr>
        <p:txBody>
          <a:bodyPr lIns="0" tIns="0" rIns="0" bIns="0" rtlCol="0" anchor="t">
            <a:spAutoFit/>
          </a:bodyPr>
          <a:lstStyle/>
          <a:p>
            <a:pPr>
              <a:lnSpc>
                <a:spcPts val="2486"/>
              </a:lnSpc>
            </a:pPr>
            <a:r>
              <a:rPr lang="en-US" sz="1776">
                <a:solidFill>
                  <a:srgbClr val="202020"/>
                </a:solidFill>
                <a:latin typeface="Muli"/>
              </a:rPr>
              <a:t>CREATE TABLE transaction_data AS</a:t>
            </a:r>
          </a:p>
          <a:p>
            <a:pPr>
              <a:lnSpc>
                <a:spcPts val="2486"/>
              </a:lnSpc>
            </a:pPr>
            <a:r>
              <a:rPr lang="en-US" sz="1776">
                <a:solidFill>
                  <a:srgbClr val="202020"/>
                </a:solidFill>
                <a:latin typeface="Muli"/>
              </a:rPr>
              <a:t>SELECT</a:t>
            </a:r>
          </a:p>
          <a:p>
            <a:pPr>
              <a:lnSpc>
                <a:spcPts val="2486"/>
              </a:lnSpc>
            </a:pPr>
            <a:r>
              <a:rPr lang="en-US" sz="1776">
                <a:solidFill>
                  <a:srgbClr val="202020"/>
                </a:solidFill>
                <a:latin typeface="Muli"/>
              </a:rPr>
              <a:t>  t.transaction_id, t.date,t.branch_id, kc.branch_name, kc.kota, kc.provinsi, kc.rating AS rating_cabang,t.customer_name,t.product_id, p.product_name,p.price AS actual_price, t.discount_percentage,</a:t>
            </a:r>
          </a:p>
          <a:p>
            <a:pPr>
              <a:lnSpc>
                <a:spcPts val="2486"/>
              </a:lnSpc>
            </a:pPr>
            <a:r>
              <a:rPr lang="en-US" sz="1776">
                <a:solidFill>
                  <a:srgbClr val="202020"/>
                </a:solidFill>
                <a:latin typeface="Muli"/>
              </a:rPr>
              <a:t>  CASE</a:t>
            </a:r>
          </a:p>
          <a:p>
            <a:pPr>
              <a:lnSpc>
                <a:spcPts val="2486"/>
              </a:lnSpc>
            </a:pPr>
            <a:r>
              <a:rPr lang="en-US" sz="1776">
                <a:solidFill>
                  <a:srgbClr val="202020"/>
                </a:solidFill>
                <a:latin typeface="Muli"/>
              </a:rPr>
              <a:t>    WHEN t.price &lt;= 50000 THEN 0.10</a:t>
            </a:r>
          </a:p>
          <a:p>
            <a:pPr>
              <a:lnSpc>
                <a:spcPts val="2486"/>
              </a:lnSpc>
            </a:pPr>
            <a:r>
              <a:rPr lang="en-US" sz="1776">
                <a:solidFill>
                  <a:srgbClr val="202020"/>
                </a:solidFill>
                <a:latin typeface="Muli"/>
              </a:rPr>
              <a:t>    WHEN t.price &gt; 50000 AND t.price &lt;= 100000 THEN 0.15</a:t>
            </a:r>
          </a:p>
          <a:p>
            <a:pPr>
              <a:lnSpc>
                <a:spcPts val="2486"/>
              </a:lnSpc>
            </a:pPr>
            <a:r>
              <a:rPr lang="en-US" sz="1776">
                <a:solidFill>
                  <a:srgbClr val="202020"/>
                </a:solidFill>
                <a:latin typeface="Muli"/>
              </a:rPr>
              <a:t>    WHEN t.price &gt; 100000 AND t.price &lt;= 300000 THEN 0.20</a:t>
            </a:r>
          </a:p>
          <a:p>
            <a:pPr>
              <a:lnSpc>
                <a:spcPts val="2486"/>
              </a:lnSpc>
            </a:pPr>
            <a:r>
              <a:rPr lang="en-US" sz="1776">
                <a:solidFill>
                  <a:srgbClr val="202020"/>
                </a:solidFill>
                <a:latin typeface="Muli"/>
              </a:rPr>
              <a:t>    WHEN t.price &gt; 300000 AND t.price &lt;= 500000 THEN 0.25</a:t>
            </a:r>
          </a:p>
          <a:p>
            <a:pPr>
              <a:lnSpc>
                <a:spcPts val="2486"/>
              </a:lnSpc>
            </a:pPr>
            <a:r>
              <a:rPr lang="en-US" sz="1776">
                <a:solidFill>
                  <a:srgbClr val="202020"/>
                </a:solidFill>
                <a:latin typeface="Muli"/>
              </a:rPr>
              <a:t>    WHEN t.price &gt; 500000 THEN 0.30</a:t>
            </a:r>
          </a:p>
          <a:p>
            <a:pPr>
              <a:lnSpc>
                <a:spcPts val="2486"/>
              </a:lnSpc>
            </a:pPr>
            <a:r>
              <a:rPr lang="en-US" sz="1776">
                <a:solidFill>
                  <a:srgbClr val="202020"/>
                </a:solidFill>
                <a:latin typeface="Muli"/>
              </a:rPr>
              <a:t>  END AS persentase_gross_laba,</a:t>
            </a:r>
          </a:p>
          <a:p>
            <a:pPr>
              <a:lnSpc>
                <a:spcPts val="2486"/>
              </a:lnSpc>
            </a:pPr>
            <a:r>
              <a:rPr lang="en-US" sz="1776">
                <a:solidFill>
                  <a:srgbClr val="202020"/>
                </a:solidFill>
                <a:latin typeface="Muli"/>
              </a:rPr>
              <a:t>  t.price AS nett_sales,</a:t>
            </a:r>
          </a:p>
          <a:p>
            <a:pPr>
              <a:lnSpc>
                <a:spcPts val="2486"/>
              </a:lnSpc>
            </a:pPr>
            <a:r>
              <a:rPr lang="en-US" sz="1776">
                <a:solidFill>
                  <a:srgbClr val="202020"/>
                </a:solidFill>
                <a:latin typeface="Muli"/>
              </a:rPr>
              <a:t>  t.price*(</a:t>
            </a:r>
          </a:p>
          <a:p>
            <a:pPr>
              <a:lnSpc>
                <a:spcPts val="2486"/>
              </a:lnSpc>
            </a:pPr>
            <a:r>
              <a:rPr lang="en-US" sz="1776">
                <a:solidFill>
                  <a:srgbClr val="202020"/>
                </a:solidFill>
                <a:latin typeface="Muli"/>
              </a:rPr>
              <a:t>    CASE</a:t>
            </a:r>
          </a:p>
          <a:p>
            <a:pPr>
              <a:lnSpc>
                <a:spcPts val="2486"/>
              </a:lnSpc>
            </a:pPr>
            <a:r>
              <a:rPr lang="en-US" sz="1776">
                <a:solidFill>
                  <a:srgbClr val="202020"/>
                </a:solidFill>
                <a:latin typeface="Muli"/>
              </a:rPr>
              <a:t>   WHEN t.price &lt;= 50000 THEN 0.10</a:t>
            </a:r>
          </a:p>
          <a:p>
            <a:pPr>
              <a:lnSpc>
                <a:spcPts val="2486"/>
              </a:lnSpc>
            </a:pPr>
            <a:r>
              <a:rPr lang="en-US" sz="1776">
                <a:solidFill>
                  <a:srgbClr val="202020"/>
                </a:solidFill>
                <a:latin typeface="Muli"/>
              </a:rPr>
              <a:t>   WHEN t.price &gt; 50000 AND t.price &lt;= 100000 THEN 0.15</a:t>
            </a:r>
          </a:p>
          <a:p>
            <a:pPr>
              <a:lnSpc>
                <a:spcPts val="2486"/>
              </a:lnSpc>
            </a:pPr>
            <a:r>
              <a:rPr lang="en-US" sz="1776">
                <a:solidFill>
                  <a:srgbClr val="202020"/>
                </a:solidFill>
                <a:latin typeface="Muli"/>
              </a:rPr>
              <a:t>   WHEN t.price &gt; 100000 AND t.price &lt;= 300000 THEN 0.20</a:t>
            </a:r>
          </a:p>
          <a:p>
            <a:pPr>
              <a:lnSpc>
                <a:spcPts val="2486"/>
              </a:lnSpc>
            </a:pPr>
            <a:r>
              <a:rPr lang="en-US" sz="1776">
                <a:solidFill>
                  <a:srgbClr val="202020"/>
                </a:solidFill>
                <a:latin typeface="Muli"/>
              </a:rPr>
              <a:t>   WHEN t.price &gt; 300000 AND t.price &lt;= 500000 THEN 0.25</a:t>
            </a:r>
          </a:p>
          <a:p>
            <a:pPr>
              <a:lnSpc>
                <a:spcPts val="2486"/>
              </a:lnSpc>
            </a:pPr>
            <a:r>
              <a:rPr lang="en-US" sz="1776">
                <a:solidFill>
                  <a:srgbClr val="202020"/>
                </a:solidFill>
                <a:latin typeface="Muli"/>
              </a:rPr>
              <a:t>   WHEN t.price &gt; 500000 THEN 0.30</a:t>
            </a:r>
          </a:p>
          <a:p>
            <a:pPr>
              <a:lnSpc>
                <a:spcPts val="2486"/>
              </a:lnSpc>
            </a:pPr>
            <a:r>
              <a:rPr lang="en-US" sz="1776">
                <a:solidFill>
                  <a:srgbClr val="202020"/>
                </a:solidFill>
                <a:latin typeface="Muli"/>
              </a:rPr>
              <a:t>    END</a:t>
            </a:r>
          </a:p>
          <a:p>
            <a:pPr>
              <a:lnSpc>
                <a:spcPts val="2486"/>
              </a:lnSpc>
            </a:pPr>
            <a:r>
              <a:rPr lang="en-US" sz="1776">
                <a:solidFill>
                  <a:srgbClr val="202020"/>
                </a:solidFill>
                <a:latin typeface="Muli"/>
              </a:rPr>
              <a:t>  )AS nett_profit,</a:t>
            </a:r>
          </a:p>
          <a:p>
            <a:pPr>
              <a:lnSpc>
                <a:spcPts val="2486"/>
              </a:lnSpc>
            </a:pPr>
            <a:r>
              <a:rPr lang="en-US" sz="1776">
                <a:solidFill>
                  <a:srgbClr val="202020"/>
                </a:solidFill>
                <a:latin typeface="Muli"/>
              </a:rPr>
              <a:t>  t.rating AS rating_transaksi</a:t>
            </a:r>
          </a:p>
          <a:p>
            <a:pPr>
              <a:lnSpc>
                <a:spcPts val="2486"/>
              </a:lnSpc>
            </a:pPr>
            <a:r>
              <a:rPr lang="en-US" sz="1776">
                <a:solidFill>
                  <a:srgbClr val="202020"/>
                </a:solidFill>
                <a:latin typeface="Muli"/>
              </a:rPr>
              <a:t>FROM</a:t>
            </a:r>
          </a:p>
          <a:p>
            <a:pPr>
              <a:lnSpc>
                <a:spcPts val="2486"/>
              </a:lnSpc>
            </a:pPr>
            <a:r>
              <a:rPr lang="en-US" sz="1776">
                <a:solidFill>
                  <a:srgbClr val="202020"/>
                </a:solidFill>
                <a:latin typeface="Muli"/>
              </a:rPr>
              <a:t>  kf_final_transaction t</a:t>
            </a:r>
          </a:p>
          <a:p>
            <a:pPr>
              <a:lnSpc>
                <a:spcPts val="2486"/>
              </a:lnSpc>
            </a:pPr>
            <a:r>
              <a:rPr lang="en-US" sz="1776">
                <a:solidFill>
                  <a:srgbClr val="202020"/>
                </a:solidFill>
                <a:latin typeface="Muli"/>
              </a:rPr>
              <a:t>JOIN</a:t>
            </a:r>
          </a:p>
          <a:p>
            <a:pPr>
              <a:lnSpc>
                <a:spcPts val="2486"/>
              </a:lnSpc>
            </a:pPr>
            <a:r>
              <a:rPr lang="en-US" sz="1776">
                <a:solidFill>
                  <a:srgbClr val="202020"/>
                </a:solidFill>
                <a:latin typeface="Muli"/>
              </a:rPr>
              <a:t>  kf_kantor_cabang kc ON t.branch_id = kc.branch_id</a:t>
            </a:r>
          </a:p>
          <a:p>
            <a:pPr>
              <a:lnSpc>
                <a:spcPts val="2486"/>
              </a:lnSpc>
            </a:pPr>
            <a:r>
              <a:rPr lang="en-US" sz="1776">
                <a:solidFill>
                  <a:srgbClr val="202020"/>
                </a:solidFill>
                <a:latin typeface="Muli"/>
              </a:rPr>
              <a:t>JOIN</a:t>
            </a:r>
          </a:p>
          <a:p>
            <a:pPr>
              <a:lnSpc>
                <a:spcPts val="2486"/>
              </a:lnSpc>
            </a:pPr>
            <a:r>
              <a:rPr lang="en-US" sz="1776">
                <a:solidFill>
                  <a:srgbClr val="202020"/>
                </a:solidFill>
                <a:latin typeface="Muli"/>
              </a:rPr>
              <a:t>  kf_product p ON t.product_id = p.product_id;</a:t>
            </a:r>
          </a:p>
          <a:p>
            <a:pPr>
              <a:lnSpc>
                <a:spcPts val="2486"/>
              </a:lnSpc>
            </a:pPr>
            <a:endParaRPr lang="en-US" sz="1776">
              <a:solidFill>
                <a:srgbClr val="202020"/>
              </a:solidFill>
              <a:latin typeface="Muli"/>
            </a:endParaRPr>
          </a:p>
        </p:txBody>
      </p:sp>
      <p:sp>
        <p:nvSpPr>
          <p:cNvPr id="6" name="TextBox 6"/>
          <p:cNvSpPr txBox="1"/>
          <p:nvPr/>
        </p:nvSpPr>
        <p:spPr>
          <a:xfrm>
            <a:off x="309376" y="1799932"/>
            <a:ext cx="7970767" cy="7198360"/>
          </a:xfrm>
          <a:prstGeom prst="rect">
            <a:avLst/>
          </a:prstGeom>
        </p:spPr>
        <p:txBody>
          <a:bodyPr lIns="0" tIns="0" rIns="0" bIns="0" rtlCol="0" anchor="t">
            <a:spAutoFit/>
          </a:bodyPr>
          <a:lstStyle/>
          <a:p>
            <a:pPr>
              <a:lnSpc>
                <a:spcPts val="2765"/>
              </a:lnSpc>
            </a:pPr>
            <a:r>
              <a:rPr lang="en-US" sz="1975">
                <a:solidFill>
                  <a:srgbClr val="FFFFFF"/>
                </a:solidFill>
                <a:latin typeface="Muli"/>
              </a:rPr>
              <a:t>Membuat tabel baru dari ke-4 dataset yang ada dengan nama feature sebagai berikut:</a:t>
            </a:r>
          </a:p>
          <a:p>
            <a:pPr marL="426404" lvl="1" indent="-213202">
              <a:lnSpc>
                <a:spcPts val="2765"/>
              </a:lnSpc>
              <a:buFont typeface="Arial"/>
              <a:buChar char="•"/>
            </a:pPr>
            <a:r>
              <a:rPr lang="en-US" sz="1975">
                <a:solidFill>
                  <a:srgbClr val="FFFFFF"/>
                </a:solidFill>
                <a:latin typeface="Muli"/>
              </a:rPr>
              <a:t>rating_cabang : penilaian konsumen terhadap cabang Kimia Farma </a:t>
            </a:r>
          </a:p>
          <a:p>
            <a:pPr marL="426404" lvl="1" indent="-213202">
              <a:lnSpc>
                <a:spcPts val="2765"/>
              </a:lnSpc>
              <a:buFont typeface="Arial"/>
              <a:buChar char="•"/>
            </a:pPr>
            <a:r>
              <a:rPr lang="en-US" sz="1975">
                <a:solidFill>
                  <a:srgbClr val="FFFFFF"/>
                </a:solidFill>
                <a:latin typeface="Muli"/>
                <a:ea typeface="Muli"/>
              </a:rPr>
              <a:t>customer_name : Nama customer yang melakukan transaksi, ● </a:t>
            </a:r>
          </a:p>
          <a:p>
            <a:pPr marL="426404" lvl="1" indent="-213202">
              <a:lnSpc>
                <a:spcPts val="2765"/>
              </a:lnSpc>
              <a:buFont typeface="Arial"/>
              <a:buChar char="•"/>
            </a:pPr>
            <a:r>
              <a:rPr lang="en-US" sz="1975">
                <a:solidFill>
                  <a:srgbClr val="FFFFFF"/>
                </a:solidFill>
                <a:latin typeface="Muli"/>
              </a:rPr>
              <a:t>product_id : kode product obat, </a:t>
            </a:r>
          </a:p>
          <a:p>
            <a:pPr marL="426404" lvl="1" indent="-213202">
              <a:lnSpc>
                <a:spcPts val="2765"/>
              </a:lnSpc>
              <a:buFont typeface="Arial"/>
              <a:buChar char="•"/>
            </a:pPr>
            <a:r>
              <a:rPr lang="en-US" sz="1975">
                <a:solidFill>
                  <a:srgbClr val="FFFFFF"/>
                </a:solidFill>
                <a:latin typeface="Muli"/>
              </a:rPr>
              <a:t>product_name : nama obat,</a:t>
            </a:r>
          </a:p>
          <a:p>
            <a:pPr marL="426404" lvl="1" indent="-213202">
              <a:lnSpc>
                <a:spcPts val="2765"/>
              </a:lnSpc>
              <a:buFont typeface="Arial"/>
              <a:buChar char="•"/>
            </a:pPr>
            <a:r>
              <a:rPr lang="en-US" sz="1975">
                <a:solidFill>
                  <a:srgbClr val="FFFFFF"/>
                </a:solidFill>
                <a:latin typeface="Muli"/>
              </a:rPr>
              <a:t>actual_price : harga obat, </a:t>
            </a:r>
          </a:p>
          <a:p>
            <a:pPr marL="426404" lvl="1" indent="-213202">
              <a:lnSpc>
                <a:spcPts val="2765"/>
              </a:lnSpc>
              <a:buFont typeface="Arial"/>
              <a:buChar char="•"/>
            </a:pPr>
            <a:r>
              <a:rPr lang="en-US" sz="1975">
                <a:solidFill>
                  <a:srgbClr val="FFFFFF"/>
                </a:solidFill>
                <a:latin typeface="Muli"/>
              </a:rPr>
              <a:t>discount_percentage : Persentase diskon yang diberikan pada obat,</a:t>
            </a:r>
          </a:p>
          <a:p>
            <a:pPr marL="426404" lvl="1" indent="-213202">
              <a:lnSpc>
                <a:spcPts val="2765"/>
              </a:lnSpc>
              <a:buFont typeface="Arial"/>
              <a:buChar char="•"/>
            </a:pPr>
            <a:r>
              <a:rPr lang="en-US" sz="1975">
                <a:solidFill>
                  <a:srgbClr val="FFFFFF"/>
                </a:solidFill>
                <a:latin typeface="Muli"/>
              </a:rPr>
              <a:t>persentase_gross_laba : Persentase laba yang seharusnya diterima dari obat dengan ketentuan berikut: </a:t>
            </a:r>
          </a:p>
          <a:p>
            <a:pPr marL="426404" lvl="1" indent="-213202">
              <a:lnSpc>
                <a:spcPts val="2765"/>
              </a:lnSpc>
              <a:buFont typeface="Arial"/>
              <a:buChar char="•"/>
            </a:pPr>
            <a:r>
              <a:rPr lang="en-US" sz="1975">
                <a:solidFill>
                  <a:srgbClr val="FFFFFF"/>
                </a:solidFill>
                <a:latin typeface="Muli"/>
              </a:rPr>
              <a:t>price &lt;= Rp 50.000 -&gt; laba 10% </a:t>
            </a:r>
          </a:p>
          <a:p>
            <a:pPr marL="426404" lvl="1" indent="-213202">
              <a:lnSpc>
                <a:spcPts val="2765"/>
              </a:lnSpc>
              <a:buFont typeface="Arial"/>
              <a:buChar char="•"/>
            </a:pPr>
            <a:r>
              <a:rPr lang="en-US" sz="1975">
                <a:solidFill>
                  <a:srgbClr val="FFFFFF"/>
                </a:solidFill>
                <a:latin typeface="Muli"/>
              </a:rPr>
              <a:t>price &gt; Rp 50.000 - 100.000 -&gt; laba 15% </a:t>
            </a:r>
          </a:p>
          <a:p>
            <a:pPr marL="426404" lvl="1" indent="-213202">
              <a:lnSpc>
                <a:spcPts val="2765"/>
              </a:lnSpc>
              <a:buFont typeface="Arial"/>
              <a:buChar char="•"/>
            </a:pPr>
            <a:r>
              <a:rPr lang="en-US" sz="1975">
                <a:solidFill>
                  <a:srgbClr val="FFFFFF"/>
                </a:solidFill>
                <a:latin typeface="Muli"/>
              </a:rPr>
              <a:t>price &gt; Rp 100.000 - 300.000 -&gt; laba 20%</a:t>
            </a:r>
          </a:p>
          <a:p>
            <a:pPr marL="426404" lvl="1" indent="-213202">
              <a:lnSpc>
                <a:spcPts val="2765"/>
              </a:lnSpc>
              <a:buFont typeface="Arial"/>
              <a:buChar char="•"/>
            </a:pPr>
            <a:r>
              <a:rPr lang="en-US" sz="1975">
                <a:solidFill>
                  <a:srgbClr val="FFFFFF"/>
                </a:solidFill>
                <a:latin typeface="Muli"/>
              </a:rPr>
              <a:t>price &gt; Rp 300.000 - 500.000 -&gt; laba 25% </a:t>
            </a:r>
          </a:p>
          <a:p>
            <a:pPr marL="426404" lvl="1" indent="-213202">
              <a:lnSpc>
                <a:spcPts val="2765"/>
              </a:lnSpc>
              <a:buFont typeface="Arial"/>
              <a:buChar char="•"/>
            </a:pPr>
            <a:r>
              <a:rPr lang="en-US" sz="1975">
                <a:solidFill>
                  <a:srgbClr val="FFFFFF"/>
                </a:solidFill>
                <a:latin typeface="Muli"/>
              </a:rPr>
              <a:t>price &gt; Rp 500.000 -&gt; laba 30%, </a:t>
            </a:r>
          </a:p>
          <a:p>
            <a:pPr marL="426404" lvl="1" indent="-213202">
              <a:lnSpc>
                <a:spcPts val="2765"/>
              </a:lnSpc>
              <a:buFont typeface="Arial"/>
              <a:buChar char="•"/>
            </a:pPr>
            <a:r>
              <a:rPr lang="en-US" sz="1975">
                <a:solidFill>
                  <a:srgbClr val="FFFFFF"/>
                </a:solidFill>
                <a:latin typeface="Muli"/>
              </a:rPr>
              <a:t>nett_sales : harga setelah diskon, </a:t>
            </a:r>
          </a:p>
          <a:p>
            <a:pPr marL="426404" lvl="1" indent="-213202">
              <a:lnSpc>
                <a:spcPts val="2765"/>
              </a:lnSpc>
              <a:buFont typeface="Arial"/>
              <a:buChar char="•"/>
            </a:pPr>
            <a:r>
              <a:rPr lang="en-US" sz="1975">
                <a:solidFill>
                  <a:srgbClr val="FFFFFF"/>
                </a:solidFill>
                <a:latin typeface="Muli"/>
              </a:rPr>
              <a:t>nett_profit : keuntungan yang diperoleh Kimia Farma,</a:t>
            </a:r>
          </a:p>
          <a:p>
            <a:pPr marL="426404" lvl="1" indent="-213202">
              <a:lnSpc>
                <a:spcPts val="2765"/>
              </a:lnSpc>
              <a:buFont typeface="Arial"/>
              <a:buChar char="•"/>
            </a:pPr>
            <a:r>
              <a:rPr lang="en-US" sz="1975">
                <a:solidFill>
                  <a:srgbClr val="FFFFFF"/>
                </a:solidFill>
                <a:latin typeface="Muli"/>
              </a:rPr>
              <a:t>rating_transaksi : penilaian konsumen terhadap transaksi yang dilakukan.</a:t>
            </a:r>
          </a:p>
        </p:txBody>
      </p:sp>
      <p:sp>
        <p:nvSpPr>
          <p:cNvPr id="7" name="TextBox 7"/>
          <p:cNvSpPr txBox="1"/>
          <p:nvPr/>
        </p:nvSpPr>
        <p:spPr>
          <a:xfrm>
            <a:off x="8602322" y="347662"/>
            <a:ext cx="9225781" cy="457200"/>
          </a:xfrm>
          <a:prstGeom prst="rect">
            <a:avLst/>
          </a:prstGeom>
        </p:spPr>
        <p:txBody>
          <a:bodyPr lIns="0" tIns="0" rIns="0" bIns="0" rtlCol="0" anchor="t">
            <a:spAutoFit/>
          </a:bodyPr>
          <a:lstStyle/>
          <a:p>
            <a:pPr algn="ctr">
              <a:lnSpc>
                <a:spcPts val="3600"/>
              </a:lnSpc>
            </a:pPr>
            <a:r>
              <a:rPr lang="en-US" sz="3000">
                <a:solidFill>
                  <a:srgbClr val="053F5C"/>
                </a:solidFill>
                <a:latin typeface="Muli Ultra-Bold"/>
              </a:rPr>
              <a:t>Syntax</a:t>
            </a:r>
          </a:p>
        </p:txBody>
      </p:sp>
      <p:sp>
        <p:nvSpPr>
          <p:cNvPr id="8" name="TextBox 8"/>
          <p:cNvSpPr txBox="1"/>
          <p:nvPr/>
        </p:nvSpPr>
        <p:spPr>
          <a:xfrm>
            <a:off x="519429" y="9374237"/>
            <a:ext cx="7122172" cy="762000"/>
          </a:xfrm>
          <a:prstGeom prst="rect">
            <a:avLst/>
          </a:prstGeom>
        </p:spPr>
        <p:txBody>
          <a:bodyPr lIns="0" tIns="0" rIns="0" bIns="0" rtlCol="0" anchor="t">
            <a:spAutoFit/>
          </a:bodyPr>
          <a:lstStyle/>
          <a:p>
            <a:pPr>
              <a:lnSpc>
                <a:spcPts val="2040"/>
              </a:lnSpc>
            </a:pPr>
            <a:r>
              <a:rPr lang="en-US" sz="1700">
                <a:solidFill>
                  <a:srgbClr val="FFFFFF"/>
                </a:solidFill>
                <a:latin typeface="Muli Semi-Bold"/>
              </a:rPr>
              <a:t>link penjelasan : https://drive.google.com/file/d/1XujDlNYQu1eNhBb2TNqVeECchop0vlYY/view?usp=sharing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3F5C"/>
        </a:solidFill>
        <a:effectLst/>
      </p:bgPr>
    </p:bg>
    <p:spTree>
      <p:nvGrpSpPr>
        <p:cNvPr id="1" name=""/>
        <p:cNvGrpSpPr/>
        <p:nvPr/>
      </p:nvGrpSpPr>
      <p:grpSpPr>
        <a:xfrm>
          <a:off x="0" y="0"/>
          <a:ext cx="0" cy="0"/>
          <a:chOff x="0" y="0"/>
          <a:chExt cx="0" cy="0"/>
        </a:xfrm>
      </p:grpSpPr>
      <p:sp>
        <p:nvSpPr>
          <p:cNvPr id="2" name="Freeform 2"/>
          <p:cNvSpPr/>
          <p:nvPr/>
        </p:nvSpPr>
        <p:spPr>
          <a:xfrm>
            <a:off x="244416" y="7938668"/>
            <a:ext cx="2675624" cy="2130466"/>
          </a:xfrm>
          <a:custGeom>
            <a:avLst/>
            <a:gdLst/>
            <a:ahLst/>
            <a:cxnLst/>
            <a:rect l="l" t="t" r="r" b="b"/>
            <a:pathLst>
              <a:path w="2675624" h="2130466">
                <a:moveTo>
                  <a:pt x="0" y="0"/>
                </a:moveTo>
                <a:lnTo>
                  <a:pt x="2675624" y="0"/>
                </a:lnTo>
                <a:lnTo>
                  <a:pt x="2675624" y="2130466"/>
                </a:lnTo>
                <a:lnTo>
                  <a:pt x="0" y="2130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70567" y="814827"/>
            <a:ext cx="12076207" cy="9061986"/>
          </a:xfrm>
          <a:custGeom>
            <a:avLst/>
            <a:gdLst/>
            <a:ahLst/>
            <a:cxnLst/>
            <a:rect l="l" t="t" r="r" b="b"/>
            <a:pathLst>
              <a:path w="12076207" h="9061986">
                <a:moveTo>
                  <a:pt x="0" y="0"/>
                </a:moveTo>
                <a:lnTo>
                  <a:pt x="12076207" y="0"/>
                </a:lnTo>
                <a:lnTo>
                  <a:pt x="12076207" y="9061986"/>
                </a:lnTo>
                <a:lnTo>
                  <a:pt x="0" y="9061986"/>
                </a:lnTo>
                <a:lnTo>
                  <a:pt x="0" y="0"/>
                </a:lnTo>
                <a:close/>
              </a:path>
            </a:pathLst>
          </a:custGeom>
          <a:blipFill>
            <a:blip r:embed="rId4"/>
            <a:stretch>
              <a:fillRect/>
            </a:stretch>
          </a:blipFill>
        </p:spPr>
      </p:sp>
      <p:sp>
        <p:nvSpPr>
          <p:cNvPr id="4" name="TextBox 4"/>
          <p:cNvSpPr txBox="1"/>
          <p:nvPr/>
        </p:nvSpPr>
        <p:spPr>
          <a:xfrm>
            <a:off x="244416" y="3392365"/>
            <a:ext cx="5626152" cy="1333500"/>
          </a:xfrm>
          <a:prstGeom prst="rect">
            <a:avLst/>
          </a:prstGeom>
        </p:spPr>
        <p:txBody>
          <a:bodyPr lIns="0" tIns="0" rIns="0" bIns="0" rtlCol="0" anchor="t">
            <a:spAutoFit/>
          </a:bodyPr>
          <a:lstStyle/>
          <a:p>
            <a:pPr>
              <a:lnSpc>
                <a:spcPts val="2640"/>
              </a:lnSpc>
            </a:pPr>
            <a:r>
              <a:rPr lang="en-US" sz="2200">
                <a:solidFill>
                  <a:srgbClr val="FFFFFF"/>
                </a:solidFill>
                <a:latin typeface="Muli Semi-Bold"/>
              </a:rPr>
              <a:t>Setelah membuat tabel baru dari ke-4 dataset sebelumnya di bigquery kita akan membuat Dashboard menggunakan Google Looker Studio</a:t>
            </a:r>
          </a:p>
        </p:txBody>
      </p:sp>
      <p:sp>
        <p:nvSpPr>
          <p:cNvPr id="5" name="TextBox 5"/>
          <p:cNvSpPr txBox="1"/>
          <p:nvPr/>
        </p:nvSpPr>
        <p:spPr>
          <a:xfrm>
            <a:off x="-238228" y="649165"/>
            <a:ext cx="6316537" cy="2286000"/>
          </a:xfrm>
          <a:prstGeom prst="rect">
            <a:avLst/>
          </a:prstGeom>
        </p:spPr>
        <p:txBody>
          <a:bodyPr lIns="0" tIns="0" rIns="0" bIns="0" rtlCol="0" anchor="t">
            <a:spAutoFit/>
          </a:bodyPr>
          <a:lstStyle/>
          <a:p>
            <a:pPr algn="ctr">
              <a:lnSpc>
                <a:spcPts val="6060"/>
              </a:lnSpc>
            </a:pPr>
            <a:r>
              <a:rPr lang="en-US" sz="5050">
                <a:solidFill>
                  <a:srgbClr val="9FE7F5"/>
                </a:solidFill>
                <a:latin typeface="Muli Ultra-Bold"/>
              </a:rPr>
              <a:t>Dashboard Performance Analytics</a:t>
            </a:r>
          </a:p>
        </p:txBody>
      </p:sp>
      <p:sp>
        <p:nvSpPr>
          <p:cNvPr id="6" name="TextBox 6"/>
          <p:cNvSpPr txBox="1"/>
          <p:nvPr/>
        </p:nvSpPr>
        <p:spPr>
          <a:xfrm>
            <a:off x="244416" y="5473578"/>
            <a:ext cx="5172077" cy="762000"/>
          </a:xfrm>
          <a:prstGeom prst="rect">
            <a:avLst/>
          </a:prstGeom>
        </p:spPr>
        <p:txBody>
          <a:bodyPr lIns="0" tIns="0" rIns="0" bIns="0" rtlCol="0" anchor="t">
            <a:spAutoFit/>
          </a:bodyPr>
          <a:lstStyle/>
          <a:p>
            <a:pPr>
              <a:lnSpc>
                <a:spcPts val="2040"/>
              </a:lnSpc>
            </a:pPr>
            <a:r>
              <a:rPr lang="en-US" sz="1700" dirty="0">
                <a:solidFill>
                  <a:srgbClr val="FFFFFF"/>
                </a:solidFill>
                <a:latin typeface="Muli Semi-Bold"/>
              </a:rPr>
              <a:t>link </a:t>
            </a:r>
            <a:r>
              <a:rPr lang="en-US" sz="1700" dirty="0" err="1">
                <a:solidFill>
                  <a:srgbClr val="FFFFFF"/>
                </a:solidFill>
                <a:latin typeface="Muli Semi-Bold"/>
              </a:rPr>
              <a:t>penjelasan</a:t>
            </a:r>
            <a:r>
              <a:rPr lang="en-US" sz="1700" dirty="0">
                <a:solidFill>
                  <a:srgbClr val="FFFFFF"/>
                </a:solidFill>
                <a:latin typeface="Muli Semi-Bold"/>
              </a:rPr>
              <a:t> : https://drive.google.com/file/d/1XujDlNYQu1eNhBb2TNqVeECchop0vlYY/view?usp=sharing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1073</Words>
  <Application>Microsoft Office PowerPoint</Application>
  <PresentationFormat>Custom</PresentationFormat>
  <Paragraphs>95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Muli Ultra-Bold</vt:lpstr>
      <vt:lpstr>Calibri</vt:lpstr>
      <vt:lpstr>Muli Semi-Bold</vt:lpstr>
      <vt:lpstr>Arial</vt:lpstr>
      <vt:lpstr>Muli Ultra-Bold Italics</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Teknologi dalam Bisnis dan Pekerjaan Elemen 3D Oranye dan Biru</dc:title>
  <cp:lastModifiedBy>limatan luviar</cp:lastModifiedBy>
  <cp:revision>2</cp:revision>
  <dcterms:created xsi:type="dcterms:W3CDTF">2006-08-16T00:00:00Z</dcterms:created>
  <dcterms:modified xsi:type="dcterms:W3CDTF">2024-02-24T19:13:30Z</dcterms:modified>
  <dc:identifier>DAF64eGkRk8</dc:identifier>
</cp:coreProperties>
</file>